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2"/>
  </p:sldMasterIdLst>
  <p:notesMasterIdLst>
    <p:notesMasterId r:id="rId89"/>
  </p:notesMasterIdLst>
  <p:sldIdLst>
    <p:sldId id="257" r:id="rId3"/>
    <p:sldId id="264" r:id="rId4"/>
    <p:sldId id="277" r:id="rId5"/>
    <p:sldId id="280" r:id="rId6"/>
    <p:sldId id="278" r:id="rId7"/>
    <p:sldId id="268" r:id="rId8"/>
    <p:sldId id="283" r:id="rId9"/>
    <p:sldId id="282" r:id="rId10"/>
    <p:sldId id="281" r:id="rId11"/>
    <p:sldId id="284" r:id="rId12"/>
    <p:sldId id="285" r:id="rId13"/>
    <p:sldId id="286" r:id="rId14"/>
    <p:sldId id="287" r:id="rId15"/>
    <p:sldId id="288" r:id="rId16"/>
    <p:sldId id="289" r:id="rId17"/>
    <p:sldId id="269" r:id="rId18"/>
    <p:sldId id="290" r:id="rId19"/>
    <p:sldId id="295" r:id="rId20"/>
    <p:sldId id="296" r:id="rId21"/>
    <p:sldId id="291" r:id="rId22"/>
    <p:sldId id="292" r:id="rId23"/>
    <p:sldId id="293" r:id="rId24"/>
    <p:sldId id="294" r:id="rId25"/>
    <p:sldId id="297" r:id="rId26"/>
    <p:sldId id="298" r:id="rId27"/>
    <p:sldId id="271" r:id="rId28"/>
    <p:sldId id="305" r:id="rId29"/>
    <p:sldId id="304" r:id="rId30"/>
    <p:sldId id="303" r:id="rId31"/>
    <p:sldId id="302" r:id="rId32"/>
    <p:sldId id="301" r:id="rId33"/>
    <p:sldId id="300" r:id="rId34"/>
    <p:sldId id="299" r:id="rId35"/>
    <p:sldId id="306" r:id="rId36"/>
    <p:sldId id="307" r:id="rId37"/>
    <p:sldId id="272" r:id="rId38"/>
    <p:sldId id="310" r:id="rId39"/>
    <p:sldId id="309" r:id="rId40"/>
    <p:sldId id="308" r:id="rId41"/>
    <p:sldId id="313" r:id="rId42"/>
    <p:sldId id="311" r:id="rId43"/>
    <p:sldId id="312" r:id="rId44"/>
    <p:sldId id="314" r:id="rId45"/>
    <p:sldId id="315" r:id="rId46"/>
    <p:sldId id="258" r:id="rId47"/>
    <p:sldId id="331" r:id="rId48"/>
    <p:sldId id="333" r:id="rId49"/>
    <p:sldId id="335" r:id="rId50"/>
    <p:sldId id="337" r:id="rId51"/>
    <p:sldId id="336" r:id="rId52"/>
    <p:sldId id="338" r:id="rId53"/>
    <p:sldId id="339" r:id="rId54"/>
    <p:sldId id="341" r:id="rId55"/>
    <p:sldId id="343" r:id="rId56"/>
    <p:sldId id="340" r:id="rId57"/>
    <p:sldId id="342" r:id="rId58"/>
    <p:sldId id="344" r:id="rId59"/>
    <p:sldId id="318" r:id="rId60"/>
    <p:sldId id="321" r:id="rId61"/>
    <p:sldId id="322" r:id="rId62"/>
    <p:sldId id="323" r:id="rId63"/>
    <p:sldId id="362" r:id="rId64"/>
    <p:sldId id="324" r:id="rId65"/>
    <p:sldId id="319" r:id="rId66"/>
    <p:sldId id="363" r:id="rId67"/>
    <p:sldId id="325" r:id="rId68"/>
    <p:sldId id="326" r:id="rId69"/>
    <p:sldId id="364" r:id="rId70"/>
    <p:sldId id="327" r:id="rId71"/>
    <p:sldId id="360" r:id="rId72"/>
    <p:sldId id="354" r:id="rId73"/>
    <p:sldId id="351" r:id="rId74"/>
    <p:sldId id="352" r:id="rId75"/>
    <p:sldId id="353" r:id="rId76"/>
    <p:sldId id="361" r:id="rId77"/>
    <p:sldId id="356" r:id="rId78"/>
    <p:sldId id="357" r:id="rId79"/>
    <p:sldId id="358" r:id="rId80"/>
    <p:sldId id="359" r:id="rId81"/>
    <p:sldId id="345" r:id="rId82"/>
    <p:sldId id="346" r:id="rId83"/>
    <p:sldId id="347" r:id="rId84"/>
    <p:sldId id="348" r:id="rId85"/>
    <p:sldId id="349" r:id="rId86"/>
    <p:sldId id="329" r:id="rId87"/>
    <p:sldId id="261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6D1C"/>
    <a:srgbClr val="7CCBC3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7" y="45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DD77D-DA53-4448-BF7E-075FBE2BA3CB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F5264-12DC-43B5-AA50-D12792F0F01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noFill/>
        </p:spPr>
        <p:txBody>
          <a:bodyPr/>
          <a:lstStyle/>
          <a:p>
            <a:fld id="{425A938B-CBC5-4F80-B872-9990892FEE2E}" type="datetime8">
              <a:rPr lang="en-US" sz="1200" smtClean="0">
                <a:latin typeface="Times New Roman" pitchFamily="18" charset="0"/>
              </a:rPr>
              <a:pPr/>
              <a:t>6/15/2017 3:01 PM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5363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8685213"/>
            <a:ext cx="5675313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800">
                <a:effectLst/>
                <a:latin typeface="Arial" charset="0"/>
                <a:cs typeface="Arial" charset="0"/>
              </a:rPr>
              <a:t>© 2006 Microsoft Corporation. All rights reserved.</a:t>
            </a:r>
          </a:p>
          <a:p>
            <a:pPr eaLnBrk="0" hangingPunct="0"/>
            <a:r>
              <a:rPr lang="en-US" sz="800">
                <a:effectLst/>
                <a:latin typeface="Arial" charset="0"/>
                <a:cs typeface="Arial" charset="0"/>
              </a:rPr>
              <a:t>This presentation is for informational purposes only. Microsoft makes no warranties, express or implied, in this summary.</a:t>
            </a:r>
            <a:endParaRPr lang="en-US" sz="1200"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1536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62625" y="8685213"/>
            <a:ext cx="1093788" cy="457200"/>
          </a:xfrm>
          <a:noFill/>
        </p:spPr>
        <p:txBody>
          <a:bodyPr/>
          <a:lstStyle/>
          <a:p>
            <a:fld id="{1F76D522-BB5C-4A5C-B335-BA0C4D677EE4}" type="slidenum">
              <a:rPr lang="en-US">
                <a:latin typeface="Times New Roman" pitchFamily="18" charset="0"/>
              </a:rPr>
              <a:pPr/>
              <a:t>1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15365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6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noFill/>
        </p:spPr>
        <p:txBody>
          <a:bodyPr/>
          <a:lstStyle/>
          <a:p>
            <a:fld id="{DB76EC71-368F-47E2-9608-EEF22D5A9D91}" type="datetime8">
              <a:rPr lang="en-US" sz="1200" smtClean="0">
                <a:latin typeface="Times New Roman" pitchFamily="18" charset="0"/>
              </a:rPr>
              <a:pPr/>
              <a:t>6/15/2017 3:01 PM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8685213"/>
            <a:ext cx="5675313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800">
                <a:effectLst/>
                <a:latin typeface="Arial" charset="0"/>
                <a:cs typeface="Arial" charset="0"/>
              </a:rPr>
              <a:t>© 2006 Microsoft Corporation. All rights reserved.</a:t>
            </a:r>
          </a:p>
          <a:p>
            <a:pPr eaLnBrk="0" hangingPunct="0"/>
            <a:r>
              <a:rPr lang="en-US" sz="800">
                <a:effectLst/>
                <a:latin typeface="Arial" charset="0"/>
                <a:cs typeface="Arial" charset="0"/>
              </a:rPr>
              <a:t>This presentation is for informational purposes only. Microsoft makes no warranties, express or implied, in this summary.</a:t>
            </a:r>
            <a:endParaRPr lang="en-US" sz="1200"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62625" y="8685213"/>
            <a:ext cx="1093788" cy="457200"/>
          </a:xfrm>
          <a:noFill/>
        </p:spPr>
        <p:txBody>
          <a:bodyPr/>
          <a:lstStyle/>
          <a:p>
            <a:fld id="{27A0D549-C382-4D43-B647-EB64098BF1B2}" type="slidenum">
              <a:rPr lang="en-US">
                <a:latin typeface="Times New Roman" pitchFamily="18" charset="0"/>
              </a:rPr>
              <a:pPr/>
              <a:t>49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20485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6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1286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noFill/>
        </p:spPr>
        <p:txBody>
          <a:bodyPr/>
          <a:lstStyle/>
          <a:p>
            <a:fld id="{DB76EC71-368F-47E2-9608-EEF22D5A9D91}" type="datetime8">
              <a:rPr lang="en-US" sz="1200" smtClean="0">
                <a:latin typeface="Times New Roman" pitchFamily="18" charset="0"/>
              </a:rPr>
              <a:pPr/>
              <a:t>6/15/2017 3:01 PM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8685213"/>
            <a:ext cx="5675313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800">
                <a:effectLst/>
                <a:latin typeface="Arial" charset="0"/>
                <a:cs typeface="Arial" charset="0"/>
              </a:rPr>
              <a:t>© 2006 Microsoft Corporation. All rights reserved.</a:t>
            </a:r>
          </a:p>
          <a:p>
            <a:pPr eaLnBrk="0" hangingPunct="0"/>
            <a:r>
              <a:rPr lang="en-US" sz="800">
                <a:effectLst/>
                <a:latin typeface="Arial" charset="0"/>
                <a:cs typeface="Arial" charset="0"/>
              </a:rPr>
              <a:t>This presentation is for informational purposes only. Microsoft makes no warranties, express or implied, in this summary.</a:t>
            </a:r>
            <a:endParaRPr lang="en-US" sz="1200"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62625" y="8685213"/>
            <a:ext cx="1093788" cy="457200"/>
          </a:xfrm>
          <a:noFill/>
        </p:spPr>
        <p:txBody>
          <a:bodyPr/>
          <a:lstStyle/>
          <a:p>
            <a:fld id="{27A0D549-C382-4D43-B647-EB64098BF1B2}" type="slidenum">
              <a:rPr lang="en-US">
                <a:latin typeface="Times New Roman" pitchFamily="18" charset="0"/>
              </a:rPr>
              <a:pPr/>
              <a:t>52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20485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6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42512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noFill/>
        </p:spPr>
        <p:txBody>
          <a:bodyPr/>
          <a:lstStyle/>
          <a:p>
            <a:fld id="{DB76EC71-368F-47E2-9608-EEF22D5A9D91}" type="datetime8">
              <a:rPr lang="en-US" sz="1200" smtClean="0">
                <a:latin typeface="Times New Roman" pitchFamily="18" charset="0"/>
              </a:rPr>
              <a:pPr/>
              <a:t>6/15/2017 3:01 PM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8685213"/>
            <a:ext cx="5675313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800">
                <a:effectLst/>
                <a:latin typeface="Arial" charset="0"/>
                <a:cs typeface="Arial" charset="0"/>
              </a:rPr>
              <a:t>© 2006 Microsoft Corporation. All rights reserved.</a:t>
            </a:r>
          </a:p>
          <a:p>
            <a:pPr eaLnBrk="0" hangingPunct="0"/>
            <a:r>
              <a:rPr lang="en-US" sz="800">
                <a:effectLst/>
                <a:latin typeface="Arial" charset="0"/>
                <a:cs typeface="Arial" charset="0"/>
              </a:rPr>
              <a:t>This presentation is for informational purposes only. Microsoft makes no warranties, express or implied, in this summary.</a:t>
            </a:r>
            <a:endParaRPr lang="en-US" sz="1200"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62625" y="8685213"/>
            <a:ext cx="1093788" cy="457200"/>
          </a:xfrm>
          <a:noFill/>
        </p:spPr>
        <p:txBody>
          <a:bodyPr/>
          <a:lstStyle/>
          <a:p>
            <a:fld id="{27A0D549-C382-4D43-B647-EB64098BF1B2}" type="slidenum">
              <a:rPr lang="en-US">
                <a:latin typeface="Times New Roman" pitchFamily="18" charset="0"/>
              </a:rPr>
              <a:pPr/>
              <a:t>55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20485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6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19043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noFill/>
        </p:spPr>
        <p:txBody>
          <a:bodyPr/>
          <a:lstStyle/>
          <a:p>
            <a:fld id="{AA7CF150-64AE-48F9-BAE4-98F9FBBB7DC2}" type="datetime8">
              <a:rPr lang="en-US" sz="1200" smtClean="0">
                <a:latin typeface="Times New Roman" pitchFamily="18" charset="0"/>
              </a:rPr>
              <a:pPr/>
              <a:t>6/15/2017 3:01 PM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21507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8685213"/>
            <a:ext cx="5675313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800">
                <a:effectLst/>
                <a:latin typeface="Arial" charset="0"/>
                <a:cs typeface="Arial" charset="0"/>
              </a:rPr>
              <a:t>© 2006 Microsoft Corporation. All rights reserved.</a:t>
            </a:r>
          </a:p>
          <a:p>
            <a:pPr eaLnBrk="0" hangingPunct="0"/>
            <a:r>
              <a:rPr lang="en-US" sz="800">
                <a:effectLst/>
                <a:latin typeface="Arial" charset="0"/>
                <a:cs typeface="Arial" charset="0"/>
              </a:rPr>
              <a:t>This presentation is for informational purposes only. Microsoft makes no warranties, express or implied, in this summary.</a:t>
            </a:r>
            <a:endParaRPr lang="en-US" sz="1200"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2150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62625" y="8685213"/>
            <a:ext cx="1093788" cy="457200"/>
          </a:xfrm>
          <a:noFill/>
        </p:spPr>
        <p:txBody>
          <a:bodyPr/>
          <a:lstStyle/>
          <a:p>
            <a:fld id="{65B776C7-E383-4FBF-96EF-31EB68012D1B}" type="slidenum">
              <a:rPr lang="en-US">
                <a:latin typeface="Times New Roman" pitchFamily="18" charset="0"/>
              </a:rPr>
              <a:pPr/>
              <a:t>70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215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07301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noFill/>
        </p:spPr>
        <p:txBody>
          <a:bodyPr/>
          <a:lstStyle/>
          <a:p>
            <a:fld id="{AA7CF150-64AE-48F9-BAE4-98F9FBBB7DC2}" type="datetime8">
              <a:rPr lang="en-US" sz="1200" smtClean="0">
                <a:latin typeface="Times New Roman" pitchFamily="18" charset="0"/>
              </a:rPr>
              <a:pPr/>
              <a:t>6/15/2017 3:01 PM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21507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8685213"/>
            <a:ext cx="5675313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800">
                <a:effectLst/>
                <a:latin typeface="Arial" charset="0"/>
                <a:cs typeface="Arial" charset="0"/>
              </a:rPr>
              <a:t>© 2006 Microsoft Corporation. All rights reserved.</a:t>
            </a:r>
          </a:p>
          <a:p>
            <a:pPr eaLnBrk="0" hangingPunct="0"/>
            <a:r>
              <a:rPr lang="en-US" sz="800">
                <a:effectLst/>
                <a:latin typeface="Arial" charset="0"/>
                <a:cs typeface="Arial" charset="0"/>
              </a:rPr>
              <a:t>This presentation is for informational purposes only. Microsoft makes no warranties, express or implied, in this summary.</a:t>
            </a:r>
            <a:endParaRPr lang="en-US" sz="1200"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2150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62625" y="8685213"/>
            <a:ext cx="1093788" cy="457200"/>
          </a:xfrm>
          <a:noFill/>
        </p:spPr>
        <p:txBody>
          <a:bodyPr/>
          <a:lstStyle/>
          <a:p>
            <a:fld id="{65B776C7-E383-4FBF-96EF-31EB68012D1B}" type="slidenum">
              <a:rPr lang="en-US">
                <a:latin typeface="Times New Roman" pitchFamily="18" charset="0"/>
              </a:rPr>
              <a:pPr/>
              <a:t>75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215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51558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noFill/>
        </p:spPr>
        <p:txBody>
          <a:bodyPr/>
          <a:lstStyle/>
          <a:p>
            <a:fld id="{DB76EC71-368F-47E2-9608-EEF22D5A9D91}" type="datetime8">
              <a:rPr lang="en-US" sz="1200" smtClean="0">
                <a:latin typeface="Times New Roman" pitchFamily="18" charset="0"/>
              </a:rPr>
              <a:pPr/>
              <a:t>6/15/2017 3:01 PM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8685213"/>
            <a:ext cx="5675313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800">
                <a:effectLst/>
                <a:latin typeface="Arial" charset="0"/>
                <a:cs typeface="Arial" charset="0"/>
              </a:rPr>
              <a:t>© 2006 Microsoft Corporation. All rights reserved.</a:t>
            </a:r>
          </a:p>
          <a:p>
            <a:pPr eaLnBrk="0" hangingPunct="0"/>
            <a:r>
              <a:rPr lang="en-US" sz="800">
                <a:effectLst/>
                <a:latin typeface="Arial" charset="0"/>
                <a:cs typeface="Arial" charset="0"/>
              </a:rPr>
              <a:t>This presentation is for informational purposes only. Microsoft makes no warranties, express or implied, in this summary.</a:t>
            </a:r>
            <a:endParaRPr lang="en-US" sz="1200"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62625" y="8685213"/>
            <a:ext cx="1093788" cy="457200"/>
          </a:xfrm>
          <a:noFill/>
        </p:spPr>
        <p:txBody>
          <a:bodyPr/>
          <a:lstStyle/>
          <a:p>
            <a:fld id="{27A0D549-C382-4D43-B647-EB64098BF1B2}" type="slidenum">
              <a:rPr lang="en-US">
                <a:latin typeface="Times New Roman" pitchFamily="18" charset="0"/>
              </a:rPr>
              <a:pPr/>
              <a:t>82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20485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6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3473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noFill/>
        </p:spPr>
        <p:txBody>
          <a:bodyPr/>
          <a:lstStyle/>
          <a:p>
            <a:fld id="{538AF49E-52A4-4007-A687-53E963EC4837}" type="datetime8">
              <a:rPr lang="en-US" sz="1200" smtClean="0">
                <a:latin typeface="Times New Roman" pitchFamily="18" charset="0"/>
              </a:rPr>
              <a:pPr/>
              <a:t>6/15/2017 3:01 PM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8685213"/>
            <a:ext cx="5675313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800">
                <a:effectLst/>
                <a:latin typeface="Arial" charset="0"/>
                <a:cs typeface="Arial" charset="0"/>
              </a:rPr>
              <a:t>© 2006 Microsoft Corporation. All rights reserved.</a:t>
            </a:r>
          </a:p>
          <a:p>
            <a:pPr eaLnBrk="0" hangingPunct="0"/>
            <a:r>
              <a:rPr lang="en-US" sz="800">
                <a:effectLst/>
                <a:latin typeface="Arial" charset="0"/>
                <a:cs typeface="Arial" charset="0"/>
              </a:rPr>
              <a:t>This presentation is for informational purposes only. Microsoft makes no warranties, express or implied, in this summary.</a:t>
            </a:r>
            <a:endParaRPr lang="en-US" sz="1200"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62625" y="8685213"/>
            <a:ext cx="1093788" cy="457200"/>
          </a:xfrm>
          <a:noFill/>
        </p:spPr>
        <p:txBody>
          <a:bodyPr/>
          <a:lstStyle/>
          <a:p>
            <a:fld id="{337CE167-3137-4CC4-AA22-CA2D4946252B}" type="slidenum">
              <a:rPr lang="en-US">
                <a:latin typeface="Times New Roman" pitchFamily="18" charset="0"/>
              </a:rPr>
              <a:pPr/>
              <a:t>86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18437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8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noFill/>
        </p:spPr>
        <p:txBody>
          <a:bodyPr/>
          <a:lstStyle/>
          <a:p>
            <a:fld id="{AA7CF150-64AE-48F9-BAE4-98F9FBBB7DC2}" type="datetime8">
              <a:rPr lang="en-US" sz="1200" smtClean="0">
                <a:latin typeface="Times New Roman" pitchFamily="18" charset="0"/>
              </a:rPr>
              <a:pPr/>
              <a:t>6/15/2017 3:01 PM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21507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8685213"/>
            <a:ext cx="5675313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800">
                <a:effectLst/>
                <a:latin typeface="Arial" charset="0"/>
                <a:cs typeface="Arial" charset="0"/>
              </a:rPr>
              <a:t>© 2006 Microsoft Corporation. All rights reserved.</a:t>
            </a:r>
          </a:p>
          <a:p>
            <a:pPr eaLnBrk="0" hangingPunct="0"/>
            <a:r>
              <a:rPr lang="en-US" sz="800">
                <a:effectLst/>
                <a:latin typeface="Arial" charset="0"/>
                <a:cs typeface="Arial" charset="0"/>
              </a:rPr>
              <a:t>This presentation is for informational purposes only. Microsoft makes no warranties, express or implied, in this summary.</a:t>
            </a:r>
            <a:endParaRPr lang="en-US" sz="1200"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2150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62625" y="8685213"/>
            <a:ext cx="1093788" cy="457200"/>
          </a:xfrm>
          <a:noFill/>
        </p:spPr>
        <p:txBody>
          <a:bodyPr/>
          <a:lstStyle/>
          <a:p>
            <a:fld id="{65B776C7-E383-4FBF-96EF-31EB68012D1B}" type="slidenum">
              <a:rPr lang="en-US">
                <a:latin typeface="Times New Roman" pitchFamily="18" charset="0"/>
              </a:rPr>
              <a:pPr/>
              <a:t>2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215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noFill/>
        </p:spPr>
        <p:txBody>
          <a:bodyPr/>
          <a:lstStyle/>
          <a:p>
            <a:fld id="{AA7CF150-64AE-48F9-BAE4-98F9FBBB7DC2}" type="datetime8">
              <a:rPr lang="en-US" sz="1200" smtClean="0">
                <a:latin typeface="Times New Roman" pitchFamily="18" charset="0"/>
              </a:rPr>
              <a:pPr/>
              <a:t>6/15/2017 3:01 PM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21507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8685213"/>
            <a:ext cx="5675313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800">
                <a:effectLst/>
                <a:latin typeface="Arial" charset="0"/>
                <a:cs typeface="Arial" charset="0"/>
              </a:rPr>
              <a:t>© 2006 Microsoft Corporation. All rights reserved.</a:t>
            </a:r>
          </a:p>
          <a:p>
            <a:pPr eaLnBrk="0" hangingPunct="0"/>
            <a:r>
              <a:rPr lang="en-US" sz="800">
                <a:effectLst/>
                <a:latin typeface="Arial" charset="0"/>
                <a:cs typeface="Arial" charset="0"/>
              </a:rPr>
              <a:t>This presentation is for informational purposes only. Microsoft makes no warranties, express or implied, in this summary.</a:t>
            </a:r>
            <a:endParaRPr lang="en-US" sz="1200"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2150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62625" y="8685213"/>
            <a:ext cx="1093788" cy="457200"/>
          </a:xfrm>
          <a:noFill/>
        </p:spPr>
        <p:txBody>
          <a:bodyPr/>
          <a:lstStyle/>
          <a:p>
            <a:fld id="{65B776C7-E383-4FBF-96EF-31EB68012D1B}" type="slidenum">
              <a:rPr lang="en-US">
                <a:latin typeface="Times New Roman" pitchFamily="18" charset="0"/>
              </a:rPr>
              <a:pPr/>
              <a:t>4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215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22736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noFill/>
        </p:spPr>
        <p:txBody>
          <a:bodyPr/>
          <a:lstStyle/>
          <a:p>
            <a:fld id="{DB76EC71-368F-47E2-9608-EEF22D5A9D91}" type="datetime8">
              <a:rPr lang="en-US" sz="1200" smtClean="0">
                <a:latin typeface="Times New Roman" pitchFamily="18" charset="0"/>
              </a:rPr>
              <a:pPr/>
              <a:t>6/15/2017 3:01 PM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8685213"/>
            <a:ext cx="5675313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800">
                <a:effectLst/>
                <a:latin typeface="Arial" charset="0"/>
                <a:cs typeface="Arial" charset="0"/>
              </a:rPr>
              <a:t>© 2006 Microsoft Corporation. All rights reserved.</a:t>
            </a:r>
          </a:p>
          <a:p>
            <a:pPr eaLnBrk="0" hangingPunct="0"/>
            <a:r>
              <a:rPr lang="en-US" sz="800">
                <a:effectLst/>
                <a:latin typeface="Arial" charset="0"/>
                <a:cs typeface="Arial" charset="0"/>
              </a:rPr>
              <a:t>This presentation is for informational purposes only. Microsoft makes no warranties, express or implied, in this summary.</a:t>
            </a:r>
            <a:endParaRPr lang="en-US" sz="1200"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62625" y="8685213"/>
            <a:ext cx="1093788" cy="457200"/>
          </a:xfrm>
          <a:noFill/>
        </p:spPr>
        <p:txBody>
          <a:bodyPr/>
          <a:lstStyle/>
          <a:p>
            <a:fld id="{27A0D549-C382-4D43-B647-EB64098BF1B2}" type="slidenum">
              <a:rPr lang="en-US">
                <a:latin typeface="Times New Roman" pitchFamily="18" charset="0"/>
              </a:rPr>
              <a:pPr/>
              <a:t>6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20485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6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1022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noFill/>
        </p:spPr>
        <p:txBody>
          <a:bodyPr/>
          <a:lstStyle/>
          <a:p>
            <a:fld id="{DB76EC71-368F-47E2-9608-EEF22D5A9D91}" type="datetime8">
              <a:rPr lang="en-US" sz="1200" smtClean="0">
                <a:latin typeface="Times New Roman" pitchFamily="18" charset="0"/>
              </a:rPr>
              <a:pPr/>
              <a:t>6/15/2017 3:01 PM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8685213"/>
            <a:ext cx="5675313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800">
                <a:effectLst/>
                <a:latin typeface="Arial" charset="0"/>
                <a:cs typeface="Arial" charset="0"/>
              </a:rPr>
              <a:t>© 2006 Microsoft Corporation. All rights reserved.</a:t>
            </a:r>
          </a:p>
          <a:p>
            <a:pPr eaLnBrk="0" hangingPunct="0"/>
            <a:r>
              <a:rPr lang="en-US" sz="800">
                <a:effectLst/>
                <a:latin typeface="Arial" charset="0"/>
                <a:cs typeface="Arial" charset="0"/>
              </a:rPr>
              <a:t>This presentation is for informational purposes only. Microsoft makes no warranties, express or implied, in this summary.</a:t>
            </a:r>
            <a:endParaRPr lang="en-US" sz="1200"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62625" y="8685213"/>
            <a:ext cx="1093788" cy="457200"/>
          </a:xfrm>
          <a:noFill/>
        </p:spPr>
        <p:txBody>
          <a:bodyPr/>
          <a:lstStyle/>
          <a:p>
            <a:fld id="{27A0D549-C382-4D43-B647-EB64098BF1B2}" type="slidenum">
              <a:rPr lang="en-US">
                <a:latin typeface="Times New Roman" pitchFamily="18" charset="0"/>
              </a:rPr>
              <a:pPr/>
              <a:t>16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20485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6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26314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noFill/>
        </p:spPr>
        <p:txBody>
          <a:bodyPr/>
          <a:lstStyle/>
          <a:p>
            <a:fld id="{DB76EC71-368F-47E2-9608-EEF22D5A9D91}" type="datetime8">
              <a:rPr lang="en-US" sz="1200" smtClean="0">
                <a:latin typeface="Times New Roman" pitchFamily="18" charset="0"/>
              </a:rPr>
              <a:pPr/>
              <a:t>6/15/2017 3:01 PM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8685213"/>
            <a:ext cx="5675313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800">
                <a:effectLst/>
                <a:latin typeface="Arial" charset="0"/>
                <a:cs typeface="Arial" charset="0"/>
              </a:rPr>
              <a:t>© 2006 Microsoft Corporation. All rights reserved.</a:t>
            </a:r>
          </a:p>
          <a:p>
            <a:pPr eaLnBrk="0" hangingPunct="0"/>
            <a:r>
              <a:rPr lang="en-US" sz="800">
                <a:effectLst/>
                <a:latin typeface="Arial" charset="0"/>
                <a:cs typeface="Arial" charset="0"/>
              </a:rPr>
              <a:t>This presentation is for informational purposes only. Microsoft makes no warranties, express or implied, in this summary.</a:t>
            </a:r>
            <a:endParaRPr lang="en-US" sz="1200"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62625" y="8685213"/>
            <a:ext cx="1093788" cy="457200"/>
          </a:xfrm>
          <a:noFill/>
        </p:spPr>
        <p:txBody>
          <a:bodyPr/>
          <a:lstStyle/>
          <a:p>
            <a:fld id="{27A0D549-C382-4D43-B647-EB64098BF1B2}" type="slidenum">
              <a:rPr lang="en-US">
                <a:latin typeface="Times New Roman" pitchFamily="18" charset="0"/>
              </a:rPr>
              <a:pPr/>
              <a:t>26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20485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6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05400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noFill/>
        </p:spPr>
        <p:txBody>
          <a:bodyPr/>
          <a:lstStyle/>
          <a:p>
            <a:fld id="{DB76EC71-368F-47E2-9608-EEF22D5A9D91}" type="datetime8">
              <a:rPr lang="en-US" sz="1200" smtClean="0">
                <a:latin typeface="Times New Roman" pitchFamily="18" charset="0"/>
              </a:rPr>
              <a:pPr/>
              <a:t>6/15/2017 3:01 PM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8685213"/>
            <a:ext cx="5675313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800">
                <a:effectLst/>
                <a:latin typeface="Arial" charset="0"/>
                <a:cs typeface="Arial" charset="0"/>
              </a:rPr>
              <a:t>© 2006 Microsoft Corporation. All rights reserved.</a:t>
            </a:r>
          </a:p>
          <a:p>
            <a:pPr eaLnBrk="0" hangingPunct="0"/>
            <a:r>
              <a:rPr lang="en-US" sz="800">
                <a:effectLst/>
                <a:latin typeface="Arial" charset="0"/>
                <a:cs typeface="Arial" charset="0"/>
              </a:rPr>
              <a:t>This presentation is for informational purposes only. Microsoft makes no warranties, express or implied, in this summary.</a:t>
            </a:r>
            <a:endParaRPr lang="en-US" sz="1200"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62625" y="8685213"/>
            <a:ext cx="1093788" cy="457200"/>
          </a:xfrm>
          <a:noFill/>
        </p:spPr>
        <p:txBody>
          <a:bodyPr/>
          <a:lstStyle/>
          <a:p>
            <a:fld id="{27A0D549-C382-4D43-B647-EB64098BF1B2}" type="slidenum">
              <a:rPr lang="en-US">
                <a:latin typeface="Times New Roman" pitchFamily="18" charset="0"/>
              </a:rPr>
              <a:pPr/>
              <a:t>36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20485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6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03179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noFill/>
        </p:spPr>
        <p:txBody>
          <a:bodyPr/>
          <a:lstStyle/>
          <a:p>
            <a:fld id="{3724BAEA-34F7-47C6-986F-E35509A59E82}" type="datetime8">
              <a:rPr lang="en-US" sz="1200" smtClean="0">
                <a:latin typeface="Times New Roman" pitchFamily="18" charset="0"/>
              </a:rPr>
              <a:pPr/>
              <a:t>6/15/2017 3:01 PM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8685213"/>
            <a:ext cx="5675313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800">
                <a:effectLst/>
                <a:latin typeface="Arial" charset="0"/>
                <a:cs typeface="Arial" charset="0"/>
              </a:rPr>
              <a:t>© 2006 Microsoft Corporation. All rights reserved.</a:t>
            </a:r>
          </a:p>
          <a:p>
            <a:pPr eaLnBrk="0" hangingPunct="0"/>
            <a:r>
              <a:rPr lang="en-US" sz="800">
                <a:effectLst/>
                <a:latin typeface="Arial" charset="0"/>
                <a:cs typeface="Arial" charset="0"/>
              </a:rPr>
              <a:t>This presentation is for informational purposes only. Microsoft makes no warranties, express or implied, in this summary.</a:t>
            </a:r>
            <a:endParaRPr lang="en-US" sz="1200"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1638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62625" y="8685213"/>
            <a:ext cx="1093788" cy="457200"/>
          </a:xfrm>
          <a:noFill/>
        </p:spPr>
        <p:txBody>
          <a:bodyPr/>
          <a:lstStyle/>
          <a:p>
            <a:fld id="{4C1FB51E-A504-440D-8601-9D4554B91AF6}" type="slidenum">
              <a:rPr lang="en-US">
                <a:latin typeface="Times New Roman" pitchFamily="18" charset="0"/>
              </a:rPr>
              <a:pPr/>
              <a:t>45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16389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90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noFill/>
        </p:spPr>
        <p:txBody>
          <a:bodyPr/>
          <a:lstStyle/>
          <a:p>
            <a:fld id="{DB76EC71-368F-47E2-9608-EEF22D5A9D91}" type="datetime8">
              <a:rPr lang="en-US" sz="1200" smtClean="0">
                <a:latin typeface="Times New Roman" pitchFamily="18" charset="0"/>
              </a:rPr>
              <a:pPr/>
              <a:t>6/15/2017 3:01 PM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8685213"/>
            <a:ext cx="5675313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800">
                <a:effectLst/>
                <a:latin typeface="Arial" charset="0"/>
                <a:cs typeface="Arial" charset="0"/>
              </a:rPr>
              <a:t>© 2006 Microsoft Corporation. All rights reserved.</a:t>
            </a:r>
          </a:p>
          <a:p>
            <a:pPr eaLnBrk="0" hangingPunct="0"/>
            <a:r>
              <a:rPr lang="en-US" sz="800">
                <a:effectLst/>
                <a:latin typeface="Arial" charset="0"/>
                <a:cs typeface="Arial" charset="0"/>
              </a:rPr>
              <a:t>This presentation is for informational purposes only. Microsoft makes no warranties, express or implied, in this summary.</a:t>
            </a:r>
            <a:endParaRPr lang="en-US" sz="1200"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62625" y="8685213"/>
            <a:ext cx="1093788" cy="457200"/>
          </a:xfrm>
          <a:noFill/>
        </p:spPr>
        <p:txBody>
          <a:bodyPr/>
          <a:lstStyle/>
          <a:p>
            <a:fld id="{27A0D549-C382-4D43-B647-EB64098BF1B2}" type="slidenum">
              <a:rPr lang="en-US">
                <a:latin typeface="Times New Roman" pitchFamily="18" charset="0"/>
              </a:rPr>
              <a:pPr/>
              <a:t>46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20485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6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34468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905000"/>
            <a:ext cx="10363200" cy="757130"/>
          </a:xfrm>
        </p:spPr>
        <p:txBody>
          <a:bodyPr/>
          <a:lstStyle>
            <a:lvl1pPr>
              <a:defRPr smtClean="0"/>
            </a:lvl1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3"/>
            <a:ext cx="8534400" cy="535531"/>
          </a:xfrm>
        </p:spPr>
        <p:txBody>
          <a:bodyPr/>
          <a:lstStyle>
            <a:lvl1pPr marL="0" indent="0">
              <a:buFont typeface="Wingdings" pitchFamily="2" charset="2"/>
              <a:buNone/>
              <a:defRPr smtClean="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998006"/>
            <a:ext cx="7315200" cy="3693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53553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28623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4194" y="1414463"/>
            <a:ext cx="6315575" cy="2214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00710" y="304800"/>
            <a:ext cx="2179058" cy="3324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10464" y="304800"/>
            <a:ext cx="2769989" cy="33242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1" y="304800"/>
            <a:ext cx="11190816" cy="7508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2" y="1414463"/>
            <a:ext cx="5490633" cy="22344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89136" y="1414463"/>
            <a:ext cx="5490633" cy="22344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89136" y="2597151"/>
            <a:ext cx="5490633" cy="22344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613" y="1045798"/>
            <a:ext cx="8940800" cy="757130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2336800" y="3657603"/>
            <a:ext cx="8839200" cy="6463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3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1320800" y="1905000"/>
            <a:ext cx="9550400" cy="1421928"/>
          </a:xfrm>
        </p:spPr>
        <p:txBody>
          <a:bodyPr/>
          <a:lstStyle>
            <a:lvl1pPr>
              <a:buFont typeface="Arial" pitchFamily="34" charset="0"/>
              <a:buNone/>
              <a:defRPr sz="9600"/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613" y="1045798"/>
            <a:ext cx="8940800" cy="757130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2336800" y="3657603"/>
            <a:ext cx="8839200" cy="6463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3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1320800" y="1905000"/>
            <a:ext cx="9550400" cy="1421928"/>
          </a:xfrm>
        </p:spPr>
        <p:txBody>
          <a:bodyPr/>
          <a:lstStyle>
            <a:lvl1pPr>
              <a:buFont typeface="Arial" pitchFamily="34" charset="0"/>
              <a:buNone/>
              <a:defRPr sz="9600"/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6084" y="1980460"/>
            <a:ext cx="10363200" cy="75713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55135" y="4646616"/>
            <a:ext cx="10481733" cy="585787"/>
          </a:xfrm>
        </p:spPr>
        <p:txBody>
          <a:bodyPr anchor="ctr"/>
          <a:lstStyle>
            <a:lvl1pPr marL="0" indent="0">
              <a:buFont typeface="Wingdings" pitchFamily="2" charset="2"/>
              <a:buNone/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646331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37568"/>
            <a:ext cx="10363200" cy="36933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2" y="1414465"/>
            <a:ext cx="5490633" cy="195745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9136" y="1414465"/>
            <a:ext cx="5490633" cy="195745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5713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0143"/>
            <a:ext cx="5386917" cy="4247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7"/>
            <a:ext cx="5386917" cy="17173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750143"/>
            <a:ext cx="5389033" cy="4247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7"/>
            <a:ext cx="5389033" cy="17173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1065769"/>
            <a:ext cx="4011084" cy="3693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223445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28623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8951" y="304800"/>
            <a:ext cx="11190816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Slide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1" y="1414463"/>
            <a:ext cx="11184467" cy="221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61" r:id="rId1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Berkeley Old ITC" pitchFamily="18" charset="0"/>
        </a:defRPr>
      </a:lvl2pPr>
      <a:lvl3pPr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Berkeley Old ITC" pitchFamily="18" charset="0"/>
        </a:defRPr>
      </a:lvl3pPr>
      <a:lvl4pPr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Berkeley Old ITC" pitchFamily="18" charset="0"/>
        </a:defRPr>
      </a:lvl4pPr>
      <a:lvl5pPr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Berkeley Old ITC" pitchFamily="18" charset="0"/>
        </a:defRPr>
      </a:lvl5pPr>
      <a:lvl6pPr marL="4572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Berkeley Old ITC" pitchFamily="18" charset="0"/>
        </a:defRPr>
      </a:lvl6pPr>
      <a:lvl7pPr marL="9144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Berkeley Old ITC" pitchFamily="18" charset="0"/>
        </a:defRPr>
      </a:lvl7pPr>
      <a:lvl8pPr marL="1371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Berkeley Old ITC" pitchFamily="18" charset="0"/>
        </a:defRPr>
      </a:lvl8pPr>
      <a:lvl9pPr marL="18288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defRPr sz="48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Berkeley Old ITC" pitchFamily="18" charset="0"/>
        </a:defRPr>
      </a:lvl9pPr>
    </p:titleStyle>
    <p:bodyStyle>
      <a:lvl1pPr marL="460375" indent="-46037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8"/>
        </a:buBlip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858838" indent="-39687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9"/>
        </a:buBlip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254125" indent="-3937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9"/>
        </a:buBlip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597025" indent="-341313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9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1882775" indent="-284163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9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70163" indent="-34607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9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3027363" indent="-34607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9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84563" indent="-34607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9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941763" indent="-34607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Blip>
          <a:blip r:embed="rId19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7.jpeg"/><Relationship Id="rId7" Type="http://schemas.openxmlformats.org/officeDocument/2006/relationships/image" Target="../media/image24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1.jpeg"/><Relationship Id="rId4" Type="http://schemas.openxmlformats.org/officeDocument/2006/relationships/image" Target="../media/image18.jpeg"/><Relationship Id="rId9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g"/><Relationship Id="rId7" Type="http://schemas.openxmlformats.org/officeDocument/2006/relationships/image" Target="../media/image30.jpe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.wdp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"/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"/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"/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"/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211620" y="5171776"/>
            <a:ext cx="7772400" cy="75713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Multi-Generational Giving</a:t>
            </a:r>
            <a:endParaRPr lang="en-US" dirty="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076575" y="7268268"/>
            <a:ext cx="6400800" cy="115511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Deacon Juan Sandoval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jsandoval@stphilipscathedral.org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81" y="572065"/>
            <a:ext cx="6120989" cy="4145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36" y="1093671"/>
            <a:ext cx="5306528" cy="5306528"/>
          </a:xfrm>
          <a:prstGeom prst="rect">
            <a:avLst/>
          </a:prstGeom>
        </p:spPr>
      </p:pic>
      <p:sp>
        <p:nvSpPr>
          <p:cNvPr id="3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Traditionalist  1922 - 1944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44" y="1138095"/>
            <a:ext cx="6014319" cy="458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770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36" y="1093671"/>
            <a:ext cx="5306528" cy="5306528"/>
          </a:xfrm>
          <a:prstGeom prst="rect">
            <a:avLst/>
          </a:prstGeom>
        </p:spPr>
      </p:pic>
      <p:sp>
        <p:nvSpPr>
          <p:cNvPr id="3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Traditionalist  1922 - 1944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14" y="1072675"/>
            <a:ext cx="6027379" cy="471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38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36" y="1093671"/>
            <a:ext cx="5306528" cy="5306528"/>
          </a:xfrm>
          <a:prstGeom prst="rect">
            <a:avLst/>
          </a:prstGeom>
        </p:spPr>
      </p:pic>
      <p:sp>
        <p:nvSpPr>
          <p:cNvPr id="3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Traditionalist  1922 - 1944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35" y="1094877"/>
            <a:ext cx="6224337" cy="46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844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36" y="1093671"/>
            <a:ext cx="5306528" cy="5306528"/>
          </a:xfrm>
          <a:prstGeom prst="rect">
            <a:avLst/>
          </a:prstGeom>
        </p:spPr>
      </p:pic>
      <p:sp>
        <p:nvSpPr>
          <p:cNvPr id="3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Traditionalist  1922 - 1944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804" y="1008247"/>
            <a:ext cx="3906399" cy="484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745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36" y="1093671"/>
            <a:ext cx="5306528" cy="5306528"/>
          </a:xfrm>
          <a:prstGeom prst="rect">
            <a:avLst/>
          </a:prstGeom>
        </p:spPr>
      </p:pic>
      <p:sp>
        <p:nvSpPr>
          <p:cNvPr id="3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Traditionalist  1922 - 1944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32" y="1063595"/>
            <a:ext cx="3127343" cy="473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28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36" y="1093671"/>
            <a:ext cx="5306528" cy="5306528"/>
          </a:xfrm>
          <a:prstGeom prst="rect">
            <a:avLst/>
          </a:prstGeom>
        </p:spPr>
      </p:pic>
      <p:sp>
        <p:nvSpPr>
          <p:cNvPr id="3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Traditionalist  1922 - 1944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50" y="1442966"/>
            <a:ext cx="5296100" cy="397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285875"/>
            <a:ext cx="5143500" cy="428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23" y="1172134"/>
            <a:ext cx="6261154" cy="4513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44" y="1138095"/>
            <a:ext cx="6014319" cy="45818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14" y="1072675"/>
            <a:ext cx="6027379" cy="47126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35" y="1094877"/>
            <a:ext cx="6224337" cy="46682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804" y="1008247"/>
            <a:ext cx="3906399" cy="48415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32" y="1063595"/>
            <a:ext cx="3127343" cy="473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025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3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2460" y="1045798"/>
            <a:ext cx="6705600" cy="757130"/>
          </a:xfrm>
        </p:spPr>
        <p:txBody>
          <a:bodyPr/>
          <a:lstStyle/>
          <a:p>
            <a:r>
              <a:rPr lang="en-US" dirty="0" smtClean="0"/>
              <a:t>1945 - 1960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US" dirty="0" smtClean="0"/>
              <a:t>aby boomers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751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Baby Boomers  1945 - 1960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330" y="1095080"/>
            <a:ext cx="5297340" cy="53035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06" y="1614052"/>
            <a:ext cx="6454588" cy="362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19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Baby Boomers  1945 - 1960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330" y="1095080"/>
            <a:ext cx="5297340" cy="5303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177" y="1714814"/>
            <a:ext cx="6095646" cy="342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53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Baby Boomers  1945 - 1960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330" y="1095080"/>
            <a:ext cx="5297340" cy="5303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767" y="1585131"/>
            <a:ext cx="6202466" cy="368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63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bingo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Baby Boomers  1945 - 1960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330" y="1095080"/>
            <a:ext cx="5297340" cy="5303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0"/>
          <a:stretch/>
        </p:blipFill>
        <p:spPr>
          <a:xfrm>
            <a:off x="4251342" y="773818"/>
            <a:ext cx="3689319" cy="53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04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Baby Boomers  1945 - 1960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330" y="1095080"/>
            <a:ext cx="5297340" cy="5303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79" y="618566"/>
            <a:ext cx="3881642" cy="562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57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Baby Boomers  1945 - 1960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330" y="1095080"/>
            <a:ext cx="5297340" cy="5303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63" y="1612092"/>
            <a:ext cx="6459477" cy="363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051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Baby Boomers  1945 - 1960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330" y="1095080"/>
            <a:ext cx="5297340" cy="5303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42" y="1447154"/>
            <a:ext cx="5813916" cy="396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126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Baby Boomers  1945 - 1960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330" y="1095080"/>
            <a:ext cx="5297340" cy="5303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495" y="821495"/>
            <a:ext cx="5215013" cy="521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546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Baby Boomers  1945 - 1960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330" y="1095080"/>
            <a:ext cx="5297340" cy="53035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06" y="1614052"/>
            <a:ext cx="6454588" cy="3629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177" y="1714814"/>
            <a:ext cx="6095646" cy="3428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767" y="1585131"/>
            <a:ext cx="6202466" cy="3687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0"/>
          <a:stretch/>
        </p:blipFill>
        <p:spPr>
          <a:xfrm>
            <a:off x="4251342" y="773818"/>
            <a:ext cx="3689319" cy="53103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495" y="821495"/>
            <a:ext cx="5215013" cy="52150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42" y="1447154"/>
            <a:ext cx="5813916" cy="39636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63" y="1612092"/>
            <a:ext cx="6459477" cy="36338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79" y="618566"/>
            <a:ext cx="3881642" cy="562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52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7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3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2460" y="1045798"/>
            <a:ext cx="6705600" cy="757130"/>
          </a:xfrm>
        </p:spPr>
        <p:txBody>
          <a:bodyPr/>
          <a:lstStyle/>
          <a:p>
            <a:r>
              <a:rPr lang="en-US" dirty="0" smtClean="0"/>
              <a:t>1961 - 1980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g</a:t>
            </a:r>
            <a:r>
              <a:rPr lang="en-US" dirty="0" smtClean="0"/>
              <a:t>eneration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625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Generation X  1961 - 1980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1065998"/>
            <a:ext cx="5303520" cy="53035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392" y="1156318"/>
            <a:ext cx="5717219" cy="454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72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Generation X  1961 - 1980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1065998"/>
            <a:ext cx="5303520" cy="5303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567" y="672567"/>
            <a:ext cx="5512869" cy="551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51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Generation X  1961 - 1980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1065998"/>
            <a:ext cx="5303520" cy="5303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02" y="1029903"/>
            <a:ext cx="7052799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443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071261" y="502922"/>
            <a:ext cx="6049478" cy="5852159"/>
          </a:xfrm>
          <a:prstGeom prst="rect">
            <a:avLst/>
          </a:prstGeom>
          <a:gradFill rotWithShape="0">
            <a:gsLst>
              <a:gs pos="0">
                <a:schemeClr val="folHlink">
                  <a:gamma/>
                  <a:shade val="66275"/>
                  <a:invGamma/>
                  <a:lumMod val="82000"/>
                  <a:lumOff val="18000"/>
                </a:schemeClr>
              </a:gs>
              <a:gs pos="61000">
                <a:schemeClr val="folHlink"/>
              </a:gs>
              <a:gs pos="100000">
                <a:schemeClr val="folHlink">
                  <a:gamma/>
                  <a:shade val="66275"/>
                  <a:invGamma/>
                </a:schemeClr>
              </a:gs>
            </a:gsLst>
            <a:lin ang="2700000" scaled="1"/>
          </a:gra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776613"/>
              </p:ext>
            </p:extLst>
          </p:nvPr>
        </p:nvGraphicFramePr>
        <p:xfrm>
          <a:off x="3072603" y="507258"/>
          <a:ext cx="6046794" cy="5843484"/>
        </p:xfrm>
        <a:graphic>
          <a:graphicData uri="http://schemas.openxmlformats.org/drawingml/2006/table">
            <a:tbl>
              <a:tblPr firstCol="1"/>
              <a:tblGrid>
                <a:gridCol w="1209233">
                  <a:extLst>
                    <a:ext uri="{9D8B030D-6E8A-4147-A177-3AD203B41FA5}">
                      <a16:colId xmlns:a16="http://schemas.microsoft.com/office/drawing/2014/main" val="2892933513"/>
                    </a:ext>
                  </a:extLst>
                </a:gridCol>
                <a:gridCol w="1209233">
                  <a:extLst>
                    <a:ext uri="{9D8B030D-6E8A-4147-A177-3AD203B41FA5}">
                      <a16:colId xmlns:a16="http://schemas.microsoft.com/office/drawing/2014/main" val="3943527514"/>
                    </a:ext>
                  </a:extLst>
                </a:gridCol>
                <a:gridCol w="1209233">
                  <a:extLst>
                    <a:ext uri="{9D8B030D-6E8A-4147-A177-3AD203B41FA5}">
                      <a16:colId xmlns:a16="http://schemas.microsoft.com/office/drawing/2014/main" val="2445051971"/>
                    </a:ext>
                  </a:extLst>
                </a:gridCol>
                <a:gridCol w="1209233">
                  <a:extLst>
                    <a:ext uri="{9D8B030D-6E8A-4147-A177-3AD203B41FA5}">
                      <a16:colId xmlns:a16="http://schemas.microsoft.com/office/drawing/2014/main" val="2505172234"/>
                    </a:ext>
                  </a:extLst>
                </a:gridCol>
                <a:gridCol w="1209862">
                  <a:extLst>
                    <a:ext uri="{9D8B030D-6E8A-4147-A177-3AD203B41FA5}">
                      <a16:colId xmlns:a16="http://schemas.microsoft.com/office/drawing/2014/main" val="3739460643"/>
                    </a:ext>
                  </a:extLst>
                </a:gridCol>
              </a:tblGrid>
              <a:tr h="116120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Watched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Beatles </a:t>
                      </a:r>
                      <a:endParaRPr lang="en-US" sz="1200" b="0" dirty="0" smtClean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“The Ed Sullivan Show”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Waited in line to buy gas during OPEC embargo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Is on </a:t>
                      </a:r>
                      <a:endParaRPr lang="en-US" sz="1200" b="0" dirty="0" smtClean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Facebook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Has played more than 500 hours of Nintendo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Used a computer by age 10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160286175"/>
                  </a:ext>
                </a:extLst>
              </a:tr>
              <a:tr h="11986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Attended a 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day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care center or kindergarten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Remembers when milk cost less than a dollar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Typed copy using carbon paper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Watched </a:t>
                      </a:r>
                      <a:endParaRPr lang="en-US" sz="1200" b="0" dirty="0" smtClean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first-run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episodes of “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Gunsmoke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Used a cell phone before the age of 20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887613506"/>
                  </a:ext>
                </a:extLst>
              </a:tr>
              <a:tr h="116120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Has never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owned 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record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player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Watched </a:t>
                      </a:r>
                      <a:endParaRPr lang="en-US" sz="1200" b="0" dirty="0" smtClean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first-run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episodes of “Happy Days”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Can name three members of the </a:t>
                      </a:r>
                      <a:endParaRPr lang="en-US" sz="1200" b="0" dirty="0" smtClean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Brat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Pack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Knows who Zac Ephron is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Can name three members of the </a:t>
                      </a:r>
                      <a:endParaRPr lang="en-US" sz="1200" b="0" dirty="0" smtClean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Rat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Pack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067452171"/>
                  </a:ext>
                </a:extLst>
              </a:tr>
              <a:tr h="116120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Has own website </a:t>
                      </a:r>
                      <a:endParaRPr lang="en-US" sz="1200" b="0" dirty="0" smtClean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or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blog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Knows who Bing Crosby is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Watched the </a:t>
                      </a:r>
                      <a:r>
                        <a:rPr lang="en-US" sz="1200" b="0" i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Who Shot JR?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episode of “Dallas”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Remembers the moon landing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Watched “Sesame Street” as a child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75806719"/>
                  </a:ext>
                </a:extLst>
              </a:tr>
              <a:tr h="116120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Has parents who are divorced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Turned 30 before AIDS was identified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Listened to “The Lone Ranger” show on the radio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First voted at the age of 18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Uses an </a:t>
                      </a:r>
                      <a:endParaRPr lang="en-US" sz="1200" b="0" dirty="0" smtClean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iPhone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Arial Rounded MT Bold" panose="020F07040305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or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Android</a:t>
                      </a:r>
                    </a:p>
                  </a:txBody>
                  <a:tcPr marL="23391" marR="23391" marT="0" marB="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81401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0383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Generation X  1961 - 1980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1065998"/>
            <a:ext cx="5303520" cy="5303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1" y="1211782"/>
            <a:ext cx="6651658" cy="443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19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Generation X  1961 - 1980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1065998"/>
            <a:ext cx="5303520" cy="5303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67" y="1223074"/>
            <a:ext cx="6823669" cy="441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161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Generation X  1961 - 1980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1065998"/>
            <a:ext cx="5303520" cy="5303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160" y="705052"/>
            <a:ext cx="4367680" cy="544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798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Generation X  1961 - 1980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1065998"/>
            <a:ext cx="5303520" cy="5303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18" y="1020645"/>
            <a:ext cx="6920564" cy="481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561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Generation X  1961 - 1980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1065998"/>
            <a:ext cx="5303520" cy="5303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46" y="1118096"/>
            <a:ext cx="6881108" cy="46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11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Generation X  1961 - 1980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1065998"/>
            <a:ext cx="5303520" cy="53035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392" y="1156318"/>
            <a:ext cx="5717219" cy="4545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567" y="672567"/>
            <a:ext cx="5512869" cy="5512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02" y="1029903"/>
            <a:ext cx="7052799" cy="5394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1" y="1211782"/>
            <a:ext cx="6651658" cy="44344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67" y="1223074"/>
            <a:ext cx="6823669" cy="4411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160" y="705052"/>
            <a:ext cx="4367680" cy="54478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18" y="1020645"/>
            <a:ext cx="6920564" cy="4816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46" y="1118096"/>
            <a:ext cx="6881108" cy="46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98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3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2460" y="1045798"/>
            <a:ext cx="6705600" cy="757130"/>
          </a:xfrm>
        </p:spPr>
        <p:txBody>
          <a:bodyPr/>
          <a:lstStyle/>
          <a:p>
            <a:r>
              <a:rPr lang="en-US" dirty="0" smtClean="0"/>
              <a:t>1981 - 2000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2228138" y="1905000"/>
            <a:ext cx="8395854" cy="142192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millennials/gen 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135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Millennials / Gen Y  1981 - 2000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1082841"/>
            <a:ext cx="5303520" cy="53035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374" y="803711"/>
            <a:ext cx="6209255" cy="52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23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Millennials / Gen Y  1981 - 2000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1082841"/>
            <a:ext cx="5303520" cy="5303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877" y="1070793"/>
            <a:ext cx="6292246" cy="471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335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Millennials / Gen Y  1981 - 2000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1082841"/>
            <a:ext cx="5303520" cy="5303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408" y="1242225"/>
            <a:ext cx="6479184" cy="437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06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dirty="0" smtClean="0"/>
              <a:t>mall 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08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Millennials / Gen Y  1981 - 2000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1082841"/>
            <a:ext cx="5303520" cy="5303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535" y="1177463"/>
            <a:ext cx="6756933" cy="450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61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Millennials / Gen Y  1981 - 2000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1082841"/>
            <a:ext cx="5303520" cy="5303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170" y="1191128"/>
            <a:ext cx="5967663" cy="447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251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Millennials / Gen Y  1981 - 2000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1082841"/>
            <a:ext cx="5303520" cy="5303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448" y="738395"/>
            <a:ext cx="5943107" cy="538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393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Millennials / Gen Y  1981 - 2000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1082841"/>
            <a:ext cx="5303520" cy="5303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096" y="1153952"/>
            <a:ext cx="6861811" cy="455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52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Millennials / Gen Y  1981 - 2000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1082841"/>
            <a:ext cx="5303520" cy="53035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374" y="803711"/>
            <a:ext cx="6209255" cy="5250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877" y="1070793"/>
            <a:ext cx="6292246" cy="4716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408" y="1242225"/>
            <a:ext cx="6479184" cy="4373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535" y="1177463"/>
            <a:ext cx="6756933" cy="4503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170" y="1191128"/>
            <a:ext cx="5967663" cy="4475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448" y="738395"/>
            <a:ext cx="5943107" cy="53812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096" y="1153952"/>
            <a:ext cx="6861811" cy="455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95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Consider Generations</a:t>
            </a:r>
          </a:p>
        </p:txBody>
      </p:sp>
      <p:sp>
        <p:nvSpPr>
          <p:cNvPr id="5129" name="Rectangle 9"/>
          <p:cNvSpPr>
            <a:spLocks noGrp="1" noChangeArrowheads="1"/>
          </p:cNvSpPr>
          <p:nvPr>
            <p:ph idx="1"/>
          </p:nvPr>
        </p:nvSpPr>
        <p:spPr>
          <a:xfrm>
            <a:off x="2087175" y="1414463"/>
            <a:ext cx="8234191" cy="4099584"/>
          </a:xfrm>
        </p:spPr>
        <p:txBody>
          <a:bodyPr/>
          <a:lstStyle/>
          <a:p>
            <a:pPr>
              <a:defRPr/>
            </a:pPr>
            <a:r>
              <a:rPr lang="en-US" dirty="0"/>
              <a:t>90% </a:t>
            </a:r>
            <a:r>
              <a:rPr lang="en-US" dirty="0" smtClean="0"/>
              <a:t>of </a:t>
            </a:r>
            <a:r>
              <a:rPr lang="en-US" dirty="0"/>
              <a:t>our values are set by </a:t>
            </a:r>
            <a:r>
              <a:rPr lang="en-US" dirty="0" smtClean="0"/>
              <a:t>age 10</a:t>
            </a:r>
            <a:endParaRPr lang="en-US" dirty="0"/>
          </a:p>
          <a:p>
            <a:pPr>
              <a:defRPr/>
            </a:pPr>
            <a:r>
              <a:rPr lang="en-US" dirty="0"/>
              <a:t>Our values reach final “lock-in” by age 20</a:t>
            </a:r>
          </a:p>
          <a:p>
            <a:pPr lvl="1">
              <a:defRPr/>
            </a:pPr>
            <a:r>
              <a:rPr lang="en-US" dirty="0"/>
              <a:t>The only way things change after that is through a “significant emotional event</a:t>
            </a:r>
            <a:r>
              <a:rPr lang="en-US" dirty="0" smtClean="0"/>
              <a:t>”</a:t>
            </a:r>
            <a:endParaRPr lang="en-US" dirty="0"/>
          </a:p>
          <a:p>
            <a:pPr>
              <a:defRPr/>
            </a:pPr>
            <a:r>
              <a:rPr lang="en-US" dirty="0"/>
              <a:t>History shapes generations: common events and experiences create common values.  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Generations </a:t>
            </a:r>
            <a:r>
              <a:rPr lang="en-US" dirty="0"/>
              <a:t>shape history: the leadership of a generation changes the course of events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01310" y="1045798"/>
            <a:ext cx="7416750" cy="757130"/>
          </a:xfrm>
        </p:spPr>
        <p:txBody>
          <a:bodyPr/>
          <a:lstStyle/>
          <a:p>
            <a:r>
              <a:rPr lang="en-US" dirty="0" smtClean="0"/>
              <a:t>1922 - 1944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traditionalist</a:t>
            </a:r>
            <a:endParaRPr lang="en-US" dirty="0"/>
          </a:p>
        </p:txBody>
      </p:sp>
      <p:pic>
        <p:nvPicPr>
          <p:cNvPr id="10" name="Picture 9" hidden="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692" y="245443"/>
            <a:ext cx="1227363" cy="13090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726" y="3824998"/>
            <a:ext cx="2216548" cy="23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18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25" y="397494"/>
            <a:ext cx="1460878" cy="155809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sz="5400" kern="0" dirty="0"/>
              <a:t>Traditionalist  1922 - 1944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56593" y="1083792"/>
            <a:ext cx="10216055" cy="4845139"/>
          </a:xfrm>
          <a:prstGeom prst="rect">
            <a:avLst/>
          </a:prstGeom>
        </p:spPr>
        <p:txBody>
          <a:bodyPr/>
          <a:lstStyle>
            <a:lvl1pPr marL="460375" indent="-4603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858838" indent="-3968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254125" indent="-3937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7025" indent="-34131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882775" indent="-28416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701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30273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845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9417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spcAft>
                <a:spcPts val="600"/>
              </a:spcAft>
              <a:buFont typeface="Wingdings" pitchFamily="2" charset="2"/>
              <a:buChar char="v"/>
            </a:pPr>
            <a:r>
              <a:rPr lang="en-US" sz="3600" kern="0" dirty="0"/>
              <a:t>Children or young adults during </a:t>
            </a:r>
            <a:r>
              <a:rPr lang="en-US" sz="3600" kern="0" dirty="0" smtClean="0"/>
              <a:t>Depression</a:t>
            </a:r>
            <a:r>
              <a:rPr lang="en-US" sz="3600" kern="0" dirty="0"/>
              <a:t>, </a:t>
            </a:r>
            <a:r>
              <a:rPr lang="en-US" sz="3600" kern="0" dirty="0" smtClean="0"/>
              <a:t>  WWII</a:t>
            </a:r>
            <a:r>
              <a:rPr lang="en-US" sz="3600" kern="0" dirty="0"/>
              <a:t>; after the war, settled down in prosperity</a:t>
            </a:r>
          </a:p>
          <a:p>
            <a:pPr>
              <a:spcAft>
                <a:spcPts val="600"/>
              </a:spcAft>
              <a:buFont typeface="Wingdings" pitchFamily="2" charset="2"/>
              <a:buChar char="v"/>
            </a:pPr>
            <a:r>
              <a:rPr lang="en-US" sz="3600" kern="0" dirty="0"/>
              <a:t>Value teamwork, conformity, respect for authority, hierarchy, fair play, honor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Take religious obligations seriously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Enjoy building for posterity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Value fair play, tolerance, compromise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Preference for relational consensus building</a:t>
            </a:r>
          </a:p>
          <a:p>
            <a:pPr marL="0" indent="0"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8332219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56593" y="1383459"/>
            <a:ext cx="9519843" cy="5163670"/>
          </a:xfrm>
          <a:prstGeom prst="rect">
            <a:avLst/>
          </a:prstGeom>
        </p:spPr>
        <p:txBody>
          <a:bodyPr/>
          <a:lstStyle>
            <a:lvl1pPr marL="460375" indent="-4603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858838" indent="-3968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254125" indent="-3937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7025" indent="-34131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882775" indent="-28416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701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30273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845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9417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Many are comfortably retired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Especially value relationships and friendships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Enjoy members of other generations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Value helping hands for marginalized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Modest, giving is often quiet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Value support of arts and outreach</a:t>
            </a:r>
          </a:p>
          <a:p>
            <a:pPr marL="0" indent="0">
              <a:buNone/>
            </a:pPr>
            <a:endParaRPr lang="en-US" kern="0" dirty="0"/>
          </a:p>
        </p:txBody>
      </p:sp>
      <p:sp>
        <p:nvSpPr>
          <p:cNvPr id="5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sz="5400" kern="0" dirty="0"/>
              <a:t>Traditionalist  1922 - 1944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25" y="397494"/>
            <a:ext cx="1460878" cy="155809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30174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17076" y="1045798"/>
            <a:ext cx="7400984" cy="757130"/>
          </a:xfrm>
        </p:spPr>
        <p:txBody>
          <a:bodyPr/>
          <a:lstStyle/>
          <a:p>
            <a:r>
              <a:rPr lang="en-US" dirty="0" smtClean="0"/>
              <a:t>1945 - 1960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US" dirty="0" smtClean="0"/>
              <a:t>aby boomers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44" y="3824998"/>
            <a:ext cx="2212713" cy="23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2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895600" y="1878789"/>
            <a:ext cx="6400800" cy="3100422"/>
          </a:xfrm>
          <a:prstGeom prst="rect">
            <a:avLst/>
          </a:prstGeom>
        </p:spPr>
        <p:txBody>
          <a:bodyPr/>
          <a:lstStyle>
            <a:lvl1pPr marL="460375" indent="-4603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858838" indent="-3968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254125" indent="-3937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7025" indent="-34131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882775" indent="-28416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701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30273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845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9417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kern="0" dirty="0"/>
              <a:t>Discuss the Photos of the Generation you are given.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kern="0" dirty="0"/>
              <a:t>Need Scribe for Discussion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kern="0" dirty="0"/>
              <a:t>Report out what you talked about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kern="0" dirty="0"/>
              <a:t>You have 10 Minutes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958499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326" y="520908"/>
            <a:ext cx="1414237" cy="151096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851338" y="1388714"/>
            <a:ext cx="9484154" cy="5163670"/>
          </a:xfrm>
          <a:prstGeom prst="rect">
            <a:avLst/>
          </a:prstGeom>
        </p:spPr>
        <p:txBody>
          <a:bodyPr/>
          <a:lstStyle>
            <a:lvl1pPr marL="460375" indent="-4603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858838" indent="-3968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254125" indent="-3937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7025" indent="-34131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882775" indent="-28416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701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30273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845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9417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GI Parents provided safe, </a:t>
            </a:r>
            <a:r>
              <a:rPr lang="en-US" sz="3600" kern="0" dirty="0" smtClean="0"/>
              <a:t>prosperous world</a:t>
            </a:r>
            <a:endParaRPr lang="en-US" sz="3600" kern="0" dirty="0"/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Institutions were strong and stable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Children encouraged to express individuality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Establishing new paradigms for congregations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Seek personal spiritual experiences and freedom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Frequent conflicts over issues</a:t>
            </a:r>
          </a:p>
          <a:p>
            <a:pPr marL="0" indent="0">
              <a:buNone/>
            </a:pPr>
            <a:endParaRPr lang="en-US" kern="0" dirty="0"/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sz="5400" kern="0" dirty="0"/>
              <a:t>Baby Boomers  1945 - 1960</a:t>
            </a:r>
          </a:p>
        </p:txBody>
      </p:sp>
    </p:spTree>
    <p:extLst>
      <p:ext uri="{BB962C8B-B14F-4D97-AF65-F5344CB8AC3E}">
        <p14:creationId xmlns:p14="http://schemas.microsoft.com/office/powerpoint/2010/main" val="2845633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81" y="541929"/>
            <a:ext cx="1414237" cy="151096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835572" y="1540300"/>
            <a:ext cx="9710182" cy="5012084"/>
          </a:xfrm>
          <a:prstGeom prst="rect">
            <a:avLst/>
          </a:prstGeom>
        </p:spPr>
        <p:txBody>
          <a:bodyPr/>
          <a:lstStyle>
            <a:lvl1pPr marL="460375" indent="-4603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858838" indent="-3968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254125" indent="-3937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7025" indent="-34131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882775" indent="-28416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701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30273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845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9417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Two-career families with </a:t>
            </a:r>
            <a:r>
              <a:rPr lang="en-US" sz="3600" kern="0" dirty="0" smtClean="0"/>
              <a:t>older/grown children</a:t>
            </a:r>
            <a:endParaRPr lang="en-US" sz="3600" kern="0" dirty="0"/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Hard-working, complex schedules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Time is more precious than money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Need to understand the vision (not the budget)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Reluctant to commit: give them time!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Value environment and children</a:t>
            </a:r>
          </a:p>
          <a:p>
            <a:pPr marL="0" indent="0">
              <a:buNone/>
            </a:pPr>
            <a:endParaRPr lang="en-US" kern="0" dirty="0"/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sz="5400" kern="0" dirty="0"/>
              <a:t>Baby Boomers  1945 - 1960</a:t>
            </a:r>
          </a:p>
        </p:txBody>
      </p:sp>
    </p:spTree>
    <p:extLst>
      <p:ext uri="{BB962C8B-B14F-4D97-AF65-F5344CB8AC3E}">
        <p14:creationId xmlns:p14="http://schemas.microsoft.com/office/powerpoint/2010/main" val="4111499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06566" y="1045798"/>
            <a:ext cx="7411494" cy="757130"/>
          </a:xfrm>
        </p:spPr>
        <p:txBody>
          <a:bodyPr/>
          <a:lstStyle/>
          <a:p>
            <a:r>
              <a:rPr lang="en-US" dirty="0" smtClean="0"/>
              <a:t>1961 - 1980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g</a:t>
            </a:r>
            <a:r>
              <a:rPr lang="en-US" dirty="0" smtClean="0"/>
              <a:t>eneration 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44" y="3829221"/>
            <a:ext cx="2212713" cy="23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7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133" y="565649"/>
            <a:ext cx="1414237" cy="150556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840829" y="1315367"/>
            <a:ext cx="9602240" cy="6058511"/>
          </a:xfrm>
          <a:prstGeom prst="rect">
            <a:avLst/>
          </a:prstGeom>
        </p:spPr>
        <p:txBody>
          <a:bodyPr/>
          <a:lstStyle>
            <a:lvl1pPr marL="460375" indent="-4603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858838" indent="-3968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254125" indent="-3937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7025" indent="-34131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882775" indent="-28416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701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30273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845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9417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Came of age as latchkey kids, children of divorce; learned how to fend for themselves 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Uneven economic times, instability – work to live, not live to work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Distrust of institutions and authority – want authenticity, not sugar coating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Prefer task forces to long term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Visually oriented – want interactive experiences</a:t>
            </a:r>
          </a:p>
        </p:txBody>
      </p:sp>
      <p:sp>
        <p:nvSpPr>
          <p:cNvPr id="5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sz="5400" kern="0" dirty="0"/>
              <a:t>Generation X  1961 - 1980</a:t>
            </a:r>
          </a:p>
        </p:txBody>
      </p:sp>
    </p:spTree>
    <p:extLst>
      <p:ext uri="{BB962C8B-B14F-4D97-AF65-F5344CB8AC3E}">
        <p14:creationId xmlns:p14="http://schemas.microsoft.com/office/powerpoint/2010/main" val="4003763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133" y="565649"/>
            <a:ext cx="1414237" cy="150556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856592" y="1393604"/>
            <a:ext cx="10063655" cy="5158780"/>
          </a:xfrm>
          <a:prstGeom prst="rect">
            <a:avLst/>
          </a:prstGeom>
        </p:spPr>
        <p:txBody>
          <a:bodyPr/>
          <a:lstStyle>
            <a:lvl1pPr marL="460375" indent="-4603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858838" indent="-3968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254125" indent="-3937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7025" indent="-34131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882775" indent="-28416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701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30273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845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9417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Often have little religious background or coherence – grow up wary and skeptical; need religious education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Discretionary income is at minimum: low incomes, high debt loads, young children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Hard-working, little extra time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Search for community they lack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Action-oriented</a:t>
            </a:r>
          </a:p>
        </p:txBody>
      </p:sp>
      <p:sp>
        <p:nvSpPr>
          <p:cNvPr id="5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sz="5400" kern="0" dirty="0"/>
              <a:t>Generation X  1961 - 1980</a:t>
            </a:r>
          </a:p>
        </p:txBody>
      </p:sp>
    </p:spTree>
    <p:extLst>
      <p:ext uri="{BB962C8B-B14F-4D97-AF65-F5344CB8AC3E}">
        <p14:creationId xmlns:p14="http://schemas.microsoft.com/office/powerpoint/2010/main" val="31087227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06566" y="1045798"/>
            <a:ext cx="7411494" cy="757130"/>
          </a:xfrm>
        </p:spPr>
        <p:txBody>
          <a:bodyPr/>
          <a:lstStyle/>
          <a:p>
            <a:r>
              <a:rPr lang="en-US" dirty="0" smtClean="0"/>
              <a:t>1981 - 2000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2228138" y="1905000"/>
            <a:ext cx="8395854" cy="142192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millennials/gen 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44" y="3829221"/>
            <a:ext cx="2212713" cy="23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52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068" y="565649"/>
            <a:ext cx="1414237" cy="150556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846083" y="1427834"/>
            <a:ext cx="9291145" cy="5124550"/>
          </a:xfrm>
          <a:prstGeom prst="rect">
            <a:avLst/>
          </a:prstGeom>
        </p:spPr>
        <p:txBody>
          <a:bodyPr/>
          <a:lstStyle>
            <a:lvl1pPr marL="460375" indent="-4603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858838" indent="-3968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254125" indent="-3937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7025" indent="-34131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882775" indent="-28416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701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30273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845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9417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Born at time of rekindled interest in children – emphasis on protection, safety, health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Rules, respect, responsibility, right and wrong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Teamwork, problem-solving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Powerful, capable, competent achievers</a:t>
            </a:r>
          </a:p>
        </p:txBody>
      </p:sp>
      <p:sp>
        <p:nvSpPr>
          <p:cNvPr id="5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sz="5400" kern="0" dirty="0"/>
              <a:t>Millennials  1981 - 2000</a:t>
            </a:r>
          </a:p>
        </p:txBody>
      </p:sp>
    </p:spTree>
    <p:extLst>
      <p:ext uri="{BB962C8B-B14F-4D97-AF65-F5344CB8AC3E}">
        <p14:creationId xmlns:p14="http://schemas.microsoft.com/office/powerpoint/2010/main" val="3649407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132" y="565649"/>
            <a:ext cx="1414237" cy="150556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846083" y="1770122"/>
            <a:ext cx="9489409" cy="4782262"/>
          </a:xfrm>
          <a:prstGeom prst="rect">
            <a:avLst/>
          </a:prstGeom>
        </p:spPr>
        <p:txBody>
          <a:bodyPr/>
          <a:lstStyle>
            <a:lvl1pPr marL="460375" indent="-4603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858838" indent="-3968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254125" indent="-3937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7025" indent="-34131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882775" indent="-28416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701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30273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845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9417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Take religious obligations seriously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Yearning for calm inner world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Desire order, hierarchy, tradition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kern="0" dirty="0"/>
              <a:t>Embrace reason and logic</a:t>
            </a:r>
          </a:p>
        </p:txBody>
      </p:sp>
      <p:sp>
        <p:nvSpPr>
          <p:cNvPr id="5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sz="5400" kern="0" dirty="0"/>
              <a:t>Millennials  1981 - 2000</a:t>
            </a:r>
          </a:p>
        </p:txBody>
      </p:sp>
    </p:spTree>
    <p:extLst>
      <p:ext uri="{BB962C8B-B14F-4D97-AF65-F5344CB8AC3E}">
        <p14:creationId xmlns:p14="http://schemas.microsoft.com/office/powerpoint/2010/main" val="35548342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115" y="251225"/>
            <a:ext cx="7841770" cy="635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027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82" y="346510"/>
            <a:ext cx="7606636" cy="6164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653" y="99891"/>
            <a:ext cx="8282695" cy="66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90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2460" y="1045798"/>
            <a:ext cx="6705600" cy="757130"/>
          </a:xfrm>
        </p:spPr>
        <p:txBody>
          <a:bodyPr/>
          <a:lstStyle/>
          <a:p>
            <a:r>
              <a:rPr lang="en-US" dirty="0" smtClean="0"/>
              <a:t>1922 - 1944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traditionalist</a:t>
            </a:r>
            <a:endParaRPr lang="en-US" dirty="0"/>
          </a:p>
        </p:txBody>
      </p:sp>
      <p:pic>
        <p:nvPicPr>
          <p:cNvPr id="10" name="Picture 9" hidden="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692" y="245443"/>
            <a:ext cx="1227363" cy="13090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42880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82" y="346510"/>
            <a:ext cx="7606636" cy="61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6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82" y="346510"/>
            <a:ext cx="7606636" cy="6164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91" y="182880"/>
            <a:ext cx="8076221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964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91" y="182880"/>
            <a:ext cx="8076221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419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82" y="346510"/>
            <a:ext cx="7606636" cy="61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581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90" y="182881"/>
            <a:ext cx="8076220" cy="64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484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82" y="346510"/>
            <a:ext cx="7606636" cy="61649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90" y="182881"/>
            <a:ext cx="8076220" cy="64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535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82" y="346510"/>
            <a:ext cx="7606636" cy="61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563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82" y="346510"/>
            <a:ext cx="7606636" cy="6164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90" y="182881"/>
            <a:ext cx="8076220" cy="64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81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90" y="182881"/>
            <a:ext cx="8076220" cy="64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8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82" y="346510"/>
            <a:ext cx="7606636" cy="61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42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36" y="1093671"/>
            <a:ext cx="5306528" cy="5306528"/>
          </a:xfrm>
          <a:prstGeom prst="rect">
            <a:avLst/>
          </a:prstGeom>
        </p:spPr>
      </p:pic>
      <p:sp>
        <p:nvSpPr>
          <p:cNvPr id="3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Traditionalist  1922 - 1944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50" y="1442966"/>
            <a:ext cx="5296100" cy="397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1896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 anchor="ctr" anchorCtr="0">
            <a:normAutofit/>
          </a:bodyPr>
          <a:lstStyle/>
          <a:p>
            <a:r>
              <a:rPr lang="en-US" dirty="0" smtClean="0"/>
              <a:t>Work </a:t>
            </a:r>
            <a:r>
              <a:rPr lang="en-US" dirty="0"/>
              <a:t>L</a:t>
            </a:r>
            <a:r>
              <a:rPr lang="en-US" dirty="0" smtClean="0"/>
              <a:t>ife Balance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53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 algn="ctr">
              <a:defRPr/>
            </a:pPr>
            <a:r>
              <a:rPr lang="en-US" kern="0" dirty="0"/>
              <a:t>Work Life Balance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318164" y="1034715"/>
            <a:ext cx="4530213" cy="1510694"/>
            <a:chOff x="397923" y="640080"/>
            <a:chExt cx="4530213" cy="15106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923" y="640080"/>
              <a:ext cx="1416439" cy="151069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804737" y="772403"/>
              <a:ext cx="3123399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7500" kern="0" spc="200" dirty="0">
                  <a:ln w="0"/>
                  <a:latin typeface="Adventures  Overlanders" pitchFamily="2" charset="0"/>
                </a:rPr>
                <a:t>Work is Life</a:t>
              </a:r>
            </a:p>
          </p:txBody>
        </p:sp>
      </p:grpSp>
      <p:grpSp>
        <p:nvGrpSpPr>
          <p:cNvPr id="15" name="Group 14" hidden="1"/>
          <p:cNvGrpSpPr/>
          <p:nvPr/>
        </p:nvGrpSpPr>
        <p:grpSpPr>
          <a:xfrm>
            <a:off x="5801503" y="2125370"/>
            <a:ext cx="4461435" cy="1508760"/>
            <a:chOff x="1668252" y="2019492"/>
            <a:chExt cx="4461435" cy="1508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252" y="2019492"/>
              <a:ext cx="1412178" cy="150876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006288" y="2147211"/>
              <a:ext cx="3123399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7500" kern="0" spc="200" dirty="0">
                  <a:ln w="0"/>
                  <a:latin typeface="Adventures  Overlanders" pitchFamily="2" charset="0"/>
                </a:rPr>
                <a:t>Live to Work</a:t>
              </a:r>
            </a:p>
          </p:txBody>
        </p:sp>
      </p:grpSp>
      <p:grpSp>
        <p:nvGrpSpPr>
          <p:cNvPr id="17" name="Group 16" hidden="1"/>
          <p:cNvGrpSpPr/>
          <p:nvPr/>
        </p:nvGrpSpPr>
        <p:grpSpPr>
          <a:xfrm>
            <a:off x="2371103" y="3691277"/>
            <a:ext cx="4530213" cy="1508760"/>
            <a:chOff x="1681289" y="2035732"/>
            <a:chExt cx="4530213" cy="15087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289" y="2035732"/>
              <a:ext cx="1417241" cy="150876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88103" y="2152025"/>
              <a:ext cx="3123399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7500" kern="0" spc="200" dirty="0">
                  <a:ln w="0"/>
                  <a:latin typeface="Adventures  Overlanders" pitchFamily="2" charset="0"/>
                </a:rPr>
                <a:t>Work to Live</a:t>
              </a:r>
            </a:p>
          </p:txBody>
        </p:sp>
      </p:grpSp>
      <p:grpSp>
        <p:nvGrpSpPr>
          <p:cNvPr id="18" name="Group 17" hidden="1"/>
          <p:cNvGrpSpPr/>
          <p:nvPr/>
        </p:nvGrpSpPr>
        <p:grpSpPr>
          <a:xfrm>
            <a:off x="5639577" y="4860748"/>
            <a:ext cx="4785284" cy="1508760"/>
            <a:chOff x="2443290" y="3705715"/>
            <a:chExt cx="4785284" cy="15087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290" y="3705715"/>
              <a:ext cx="1417241" cy="150876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850106" y="3817193"/>
              <a:ext cx="3378468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7500" kern="0" spc="200" dirty="0">
                  <a:ln w="0"/>
                  <a:latin typeface="Adventures  Overlanders" pitchFamily="2" charset="0"/>
                </a:rPr>
                <a:t>Work for Fun</a:t>
              </a:r>
            </a:p>
          </p:txBody>
        </p:sp>
      </p:grpSp>
      <p:cxnSp>
        <p:nvCxnSpPr>
          <p:cNvPr id="13" name="Straight Connector 12" hidden="1"/>
          <p:cNvCxnSpPr/>
          <p:nvPr/>
        </p:nvCxnSpPr>
        <p:spPr bwMode="auto">
          <a:xfrm>
            <a:off x="8227996" y="-149192"/>
            <a:ext cx="4071486" cy="5173579"/>
          </a:xfrm>
          <a:prstGeom prst="line">
            <a:avLst/>
          </a:prstGeom>
          <a:gradFill rotWithShape="0">
            <a:gsLst>
              <a:gs pos="0">
                <a:schemeClr val="accent2">
                  <a:gamma/>
                  <a:shade val="56078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56078"/>
                  <a:invGamma/>
                </a:schemeClr>
              </a:gs>
            </a:gsLst>
            <a:lin ang="2700000" scaled="1"/>
          </a:gra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5942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 algn="ctr">
              <a:defRPr/>
            </a:pPr>
            <a:r>
              <a:rPr lang="en-US" kern="0" dirty="0"/>
              <a:t>Work Life Balance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318164" y="1034715"/>
            <a:ext cx="4530213" cy="1510694"/>
            <a:chOff x="397923" y="640080"/>
            <a:chExt cx="4530213" cy="15106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923" y="640080"/>
              <a:ext cx="1416439" cy="151069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804737" y="772403"/>
              <a:ext cx="3123399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7500" kern="0" spc="200" dirty="0">
                  <a:ln w="0"/>
                  <a:latin typeface="Adventures  Overlanders" pitchFamily="2" charset="0"/>
                </a:rPr>
                <a:t>Work is Life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01503" y="2125370"/>
            <a:ext cx="4461435" cy="1508760"/>
            <a:chOff x="1668252" y="2019492"/>
            <a:chExt cx="4461435" cy="1508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252" y="2019492"/>
              <a:ext cx="1412178" cy="150876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006288" y="2147211"/>
              <a:ext cx="3123399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7500" kern="0" spc="200" dirty="0">
                  <a:ln w="0"/>
                  <a:latin typeface="Adventures  Overlanders" pitchFamily="2" charset="0"/>
                </a:rPr>
                <a:t>Live to Work</a:t>
              </a:r>
            </a:p>
          </p:txBody>
        </p:sp>
      </p:grpSp>
      <p:grpSp>
        <p:nvGrpSpPr>
          <p:cNvPr id="17" name="Group 16" hidden="1"/>
          <p:cNvGrpSpPr/>
          <p:nvPr/>
        </p:nvGrpSpPr>
        <p:grpSpPr>
          <a:xfrm>
            <a:off x="2371103" y="3691277"/>
            <a:ext cx="4530213" cy="1508760"/>
            <a:chOff x="1681289" y="2035732"/>
            <a:chExt cx="4530213" cy="15087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289" y="2035732"/>
              <a:ext cx="1417241" cy="150876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88103" y="2152025"/>
              <a:ext cx="3123399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7500" kern="0" spc="200" dirty="0">
                  <a:ln w="0"/>
                  <a:latin typeface="Adventures  Overlanders" pitchFamily="2" charset="0"/>
                </a:rPr>
                <a:t>Work to Live</a:t>
              </a:r>
            </a:p>
          </p:txBody>
        </p:sp>
      </p:grpSp>
      <p:grpSp>
        <p:nvGrpSpPr>
          <p:cNvPr id="18" name="Group 17" hidden="1"/>
          <p:cNvGrpSpPr/>
          <p:nvPr/>
        </p:nvGrpSpPr>
        <p:grpSpPr>
          <a:xfrm>
            <a:off x="5639577" y="4860748"/>
            <a:ext cx="4785284" cy="1508760"/>
            <a:chOff x="2443290" y="3705715"/>
            <a:chExt cx="4785284" cy="15087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290" y="3705715"/>
              <a:ext cx="1417241" cy="150876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850106" y="3817193"/>
              <a:ext cx="3378468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7500" kern="0" spc="200" dirty="0">
                  <a:ln w="0"/>
                  <a:latin typeface="Adventures  Overlanders" pitchFamily="2" charset="0"/>
                </a:rPr>
                <a:t>Work for Fun</a:t>
              </a:r>
            </a:p>
          </p:txBody>
        </p:sp>
      </p:grpSp>
      <p:cxnSp>
        <p:nvCxnSpPr>
          <p:cNvPr id="13" name="Straight Connector 12" hidden="1"/>
          <p:cNvCxnSpPr/>
          <p:nvPr/>
        </p:nvCxnSpPr>
        <p:spPr bwMode="auto">
          <a:xfrm>
            <a:off x="8227996" y="-149192"/>
            <a:ext cx="4071486" cy="5173579"/>
          </a:xfrm>
          <a:prstGeom prst="line">
            <a:avLst/>
          </a:prstGeom>
          <a:gradFill rotWithShape="0">
            <a:gsLst>
              <a:gs pos="0">
                <a:schemeClr val="accent2">
                  <a:gamma/>
                  <a:shade val="56078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56078"/>
                  <a:invGamma/>
                </a:schemeClr>
              </a:gs>
            </a:gsLst>
            <a:lin ang="2700000" scaled="1"/>
          </a:gra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88095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 algn="ctr">
              <a:defRPr/>
            </a:pPr>
            <a:r>
              <a:rPr lang="en-US" kern="0" dirty="0"/>
              <a:t>Work Life Balance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318164" y="1034715"/>
            <a:ext cx="4530213" cy="1510694"/>
            <a:chOff x="397923" y="640080"/>
            <a:chExt cx="4530213" cy="15106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923" y="640080"/>
              <a:ext cx="1416439" cy="151069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804737" y="772403"/>
              <a:ext cx="3123399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7500" kern="0" spc="200" dirty="0">
                  <a:ln w="0"/>
                  <a:latin typeface="Adventures  Overlanders" pitchFamily="2" charset="0"/>
                </a:rPr>
                <a:t>Work is Life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01503" y="2125370"/>
            <a:ext cx="4461435" cy="1508760"/>
            <a:chOff x="1668252" y="2019492"/>
            <a:chExt cx="4461435" cy="1508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252" y="2019492"/>
              <a:ext cx="1412178" cy="150876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006288" y="2147211"/>
              <a:ext cx="3123399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7500" kern="0" spc="200" dirty="0">
                  <a:ln w="0"/>
                  <a:latin typeface="Adventures  Overlanders" pitchFamily="2" charset="0"/>
                </a:rPr>
                <a:t>Live to Work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371103" y="3691277"/>
            <a:ext cx="4530213" cy="1508760"/>
            <a:chOff x="1681289" y="2035732"/>
            <a:chExt cx="4530213" cy="15087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289" y="2035732"/>
              <a:ext cx="1417241" cy="150876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88103" y="2152025"/>
              <a:ext cx="3123399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7500" kern="0" spc="200" dirty="0">
                  <a:ln w="0"/>
                  <a:latin typeface="Adventures  Overlanders" pitchFamily="2" charset="0"/>
                </a:rPr>
                <a:t>Work to Live</a:t>
              </a:r>
            </a:p>
          </p:txBody>
        </p:sp>
      </p:grpSp>
      <p:grpSp>
        <p:nvGrpSpPr>
          <p:cNvPr id="18" name="Group 17" hidden="1"/>
          <p:cNvGrpSpPr/>
          <p:nvPr/>
        </p:nvGrpSpPr>
        <p:grpSpPr>
          <a:xfrm>
            <a:off x="5639577" y="4860748"/>
            <a:ext cx="4785284" cy="1508760"/>
            <a:chOff x="2443290" y="3705715"/>
            <a:chExt cx="4785284" cy="15087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290" y="3705715"/>
              <a:ext cx="1417241" cy="150876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850106" y="3817193"/>
              <a:ext cx="3378468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7500" kern="0" spc="200" dirty="0">
                  <a:ln w="0"/>
                  <a:latin typeface="Adventures  Overlanders" pitchFamily="2" charset="0"/>
                </a:rPr>
                <a:t>Work for Fun</a:t>
              </a:r>
            </a:p>
          </p:txBody>
        </p:sp>
      </p:grpSp>
      <p:cxnSp>
        <p:nvCxnSpPr>
          <p:cNvPr id="13" name="Straight Connector 12" hidden="1"/>
          <p:cNvCxnSpPr/>
          <p:nvPr/>
        </p:nvCxnSpPr>
        <p:spPr bwMode="auto">
          <a:xfrm>
            <a:off x="8227996" y="-149192"/>
            <a:ext cx="4071486" cy="5173579"/>
          </a:xfrm>
          <a:prstGeom prst="line">
            <a:avLst/>
          </a:prstGeom>
          <a:gradFill rotWithShape="0">
            <a:gsLst>
              <a:gs pos="0">
                <a:schemeClr val="accent2">
                  <a:gamma/>
                  <a:shade val="56078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56078"/>
                  <a:invGamma/>
                </a:schemeClr>
              </a:gs>
            </a:gsLst>
            <a:lin ang="2700000" scaled="1"/>
          </a:gra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587879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 algn="ctr">
              <a:defRPr/>
            </a:pPr>
            <a:r>
              <a:rPr lang="en-US" kern="0" dirty="0"/>
              <a:t>Work Life Balance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318164" y="1034715"/>
            <a:ext cx="4530213" cy="1510694"/>
            <a:chOff x="397923" y="640080"/>
            <a:chExt cx="4530213" cy="15106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923" y="640080"/>
              <a:ext cx="1416439" cy="151069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804737" y="772403"/>
              <a:ext cx="3123399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7500" kern="0" spc="200" dirty="0">
                  <a:ln w="0"/>
                  <a:latin typeface="Adventures  Overlanders" pitchFamily="2" charset="0"/>
                </a:rPr>
                <a:t>Work is Life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01503" y="2125370"/>
            <a:ext cx="4461435" cy="1508760"/>
            <a:chOff x="1668252" y="2019492"/>
            <a:chExt cx="4461435" cy="1508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252" y="2019492"/>
              <a:ext cx="1412178" cy="150876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006288" y="2147211"/>
              <a:ext cx="3123399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7500" kern="0" spc="200" dirty="0">
                  <a:ln w="0"/>
                  <a:latin typeface="Adventures  Overlanders" pitchFamily="2" charset="0"/>
                </a:rPr>
                <a:t>Live to Work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371103" y="3691277"/>
            <a:ext cx="4530213" cy="1508760"/>
            <a:chOff x="1681289" y="2035732"/>
            <a:chExt cx="4530213" cy="15087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289" y="2035732"/>
              <a:ext cx="1417241" cy="150876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88103" y="2152025"/>
              <a:ext cx="3123399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7500" kern="0" spc="200" dirty="0">
                  <a:ln w="0"/>
                  <a:latin typeface="Adventures  Overlanders" pitchFamily="2" charset="0"/>
                </a:rPr>
                <a:t>Work to Live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39577" y="4860748"/>
            <a:ext cx="4785284" cy="1508760"/>
            <a:chOff x="2443290" y="3705715"/>
            <a:chExt cx="4785284" cy="15087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290" y="3705715"/>
              <a:ext cx="1417241" cy="150876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850106" y="3817193"/>
              <a:ext cx="3378468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7500" kern="0" spc="200" dirty="0">
                  <a:ln w="0"/>
                  <a:latin typeface="Adventures  Overlanders" pitchFamily="2" charset="0"/>
                </a:rPr>
                <a:t>Work for Fun</a:t>
              </a:r>
            </a:p>
          </p:txBody>
        </p:sp>
      </p:grpSp>
      <p:cxnSp>
        <p:nvCxnSpPr>
          <p:cNvPr id="13" name="Straight Connector 12" hidden="1"/>
          <p:cNvCxnSpPr/>
          <p:nvPr/>
        </p:nvCxnSpPr>
        <p:spPr bwMode="auto">
          <a:xfrm>
            <a:off x="8227996" y="-149192"/>
            <a:ext cx="4071486" cy="5173579"/>
          </a:xfrm>
          <a:prstGeom prst="line">
            <a:avLst/>
          </a:prstGeom>
          <a:gradFill rotWithShape="0">
            <a:gsLst>
              <a:gs pos="0">
                <a:schemeClr val="accent2">
                  <a:gamma/>
                  <a:shade val="56078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56078"/>
                  <a:invGamma/>
                </a:schemeClr>
              </a:gs>
            </a:gsLst>
            <a:lin ang="2700000" scaled="1"/>
          </a:gra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30875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 anchor="ctr" anchorCtr="0">
            <a:normAutofit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09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 algn="ctr">
              <a:defRPr/>
            </a:pPr>
            <a:r>
              <a:rPr lang="en-US" kern="0" dirty="0"/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738689" y="816747"/>
            <a:ext cx="5660079" cy="1510694"/>
            <a:chOff x="214688" y="816747"/>
            <a:chExt cx="5660079" cy="15106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88" y="816747"/>
              <a:ext cx="1416439" cy="151069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684569" y="1197481"/>
              <a:ext cx="4190198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ts val="3500"/>
                </a:lnSpc>
              </a:pPr>
              <a:r>
                <a:rPr lang="en-US" sz="6500" kern="0" spc="200" dirty="0">
                  <a:ln w="0"/>
                  <a:latin typeface="Adventures  Overlanders" pitchFamily="2" charset="0"/>
                </a:rPr>
                <a:t>I learned the hard way, </a:t>
              </a:r>
            </a:p>
            <a:p>
              <a:pPr>
                <a:lnSpc>
                  <a:spcPts val="3500"/>
                </a:lnSpc>
              </a:pPr>
              <a:r>
                <a:rPr lang="en-US" sz="6500" kern="0" spc="200" dirty="0">
                  <a:ln w="0"/>
                  <a:latin typeface="Adventures  Overlanders" pitchFamily="2" charset="0"/>
                </a:rPr>
                <a:t>you can too!</a:t>
              </a:r>
            </a:p>
          </p:txBody>
        </p:sp>
      </p:grpSp>
      <p:grpSp>
        <p:nvGrpSpPr>
          <p:cNvPr id="12" name="Group 11" hidden="1"/>
          <p:cNvGrpSpPr/>
          <p:nvPr/>
        </p:nvGrpSpPr>
        <p:grpSpPr>
          <a:xfrm>
            <a:off x="5106189" y="2088660"/>
            <a:ext cx="5333322" cy="1508760"/>
            <a:chOff x="3582189" y="2088660"/>
            <a:chExt cx="5333322" cy="1508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189" y="2088660"/>
              <a:ext cx="1412178" cy="150876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011664" y="2423323"/>
              <a:ext cx="3903847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ts val="3500"/>
                </a:lnSpc>
              </a:pPr>
              <a:r>
                <a:rPr lang="en-US" sz="6500" kern="0" spc="200" dirty="0">
                  <a:ln w="0"/>
                  <a:latin typeface="Adventures  Overlanders" pitchFamily="2" charset="0"/>
                </a:rPr>
                <a:t>Train them too much &amp; they will leave</a:t>
              </a:r>
            </a:p>
          </p:txBody>
        </p:sp>
      </p:grpSp>
      <p:grpSp>
        <p:nvGrpSpPr>
          <p:cNvPr id="16" name="Group 15" hidden="1"/>
          <p:cNvGrpSpPr/>
          <p:nvPr/>
        </p:nvGrpSpPr>
        <p:grpSpPr>
          <a:xfrm>
            <a:off x="2147819" y="3595584"/>
            <a:ext cx="5876144" cy="1508760"/>
            <a:chOff x="623819" y="3595584"/>
            <a:chExt cx="5876144" cy="15087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19" y="3595584"/>
              <a:ext cx="1417241" cy="150876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064321" y="3971759"/>
              <a:ext cx="4435642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ts val="3500"/>
                </a:lnSpc>
              </a:pPr>
              <a:r>
                <a:rPr lang="en-US" sz="6500" kern="0" spc="200" dirty="0">
                  <a:ln w="0"/>
                  <a:latin typeface="Adventures  Overlanders" pitchFamily="2" charset="0"/>
                </a:rPr>
                <a:t>The more they learn, the more they will stay</a:t>
              </a:r>
            </a:p>
          </p:txBody>
        </p:sp>
      </p:grpSp>
      <p:grpSp>
        <p:nvGrpSpPr>
          <p:cNvPr id="19" name="Group 18" hidden="1"/>
          <p:cNvGrpSpPr/>
          <p:nvPr/>
        </p:nvGrpSpPr>
        <p:grpSpPr>
          <a:xfrm>
            <a:off x="4884666" y="4945809"/>
            <a:ext cx="5369113" cy="1508760"/>
            <a:chOff x="3360665" y="4945809"/>
            <a:chExt cx="5369113" cy="15087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665" y="4945809"/>
              <a:ext cx="1417241" cy="150876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756848" y="5349682"/>
              <a:ext cx="3972930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ts val="3500"/>
                </a:lnSpc>
              </a:pPr>
              <a:r>
                <a:rPr lang="en-US" sz="6500" kern="0" spc="200" dirty="0">
                  <a:ln w="0"/>
                  <a:latin typeface="Adventures  Overlanders" pitchFamily="2" charset="0"/>
                </a:rPr>
                <a:t>Continuous learning is a way of life</a:t>
              </a:r>
            </a:p>
          </p:txBody>
        </p:sp>
      </p:grpSp>
      <p:cxnSp>
        <p:nvCxnSpPr>
          <p:cNvPr id="13" name="Straight Connector 12" hidden="1"/>
          <p:cNvCxnSpPr/>
          <p:nvPr/>
        </p:nvCxnSpPr>
        <p:spPr bwMode="auto">
          <a:xfrm>
            <a:off x="8227996" y="-149192"/>
            <a:ext cx="4071486" cy="5173579"/>
          </a:xfrm>
          <a:prstGeom prst="line">
            <a:avLst/>
          </a:prstGeom>
          <a:gradFill rotWithShape="0">
            <a:gsLst>
              <a:gs pos="0">
                <a:schemeClr val="accent2">
                  <a:gamma/>
                  <a:shade val="56078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56078"/>
                  <a:invGamma/>
                </a:schemeClr>
              </a:gs>
            </a:gsLst>
            <a:lin ang="2700000" scaled="1"/>
          </a:gra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7076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 algn="ctr">
              <a:defRPr/>
            </a:pPr>
            <a:r>
              <a:rPr lang="en-US" kern="0" dirty="0"/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738689" y="816747"/>
            <a:ext cx="5660079" cy="1510694"/>
            <a:chOff x="214688" y="816747"/>
            <a:chExt cx="5660079" cy="15106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88" y="816747"/>
              <a:ext cx="1416439" cy="151069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684569" y="1197481"/>
              <a:ext cx="4190198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ts val="3500"/>
                </a:lnSpc>
              </a:pPr>
              <a:r>
                <a:rPr lang="en-US" sz="6500" kern="0" spc="200" dirty="0">
                  <a:ln w="0"/>
                  <a:latin typeface="Adventures  Overlanders" pitchFamily="2" charset="0"/>
                </a:rPr>
                <a:t>I learned the hard way, </a:t>
              </a:r>
            </a:p>
            <a:p>
              <a:pPr>
                <a:lnSpc>
                  <a:spcPts val="3500"/>
                </a:lnSpc>
              </a:pPr>
              <a:r>
                <a:rPr lang="en-US" sz="6500" kern="0" spc="200" dirty="0">
                  <a:ln w="0"/>
                  <a:latin typeface="Adventures  Overlanders" pitchFamily="2" charset="0"/>
                </a:rPr>
                <a:t>you can too!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106189" y="2088660"/>
            <a:ext cx="5333322" cy="1508760"/>
            <a:chOff x="3582189" y="2088660"/>
            <a:chExt cx="5333322" cy="1508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189" y="2088660"/>
              <a:ext cx="1412178" cy="150876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011664" y="2423323"/>
              <a:ext cx="3903847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ts val="3500"/>
                </a:lnSpc>
              </a:pPr>
              <a:r>
                <a:rPr lang="en-US" sz="6500" kern="0" spc="200" dirty="0">
                  <a:ln w="0"/>
                  <a:latin typeface="Adventures  Overlanders" pitchFamily="2" charset="0"/>
                </a:rPr>
                <a:t>Train them too much &amp; they will leave</a:t>
              </a:r>
            </a:p>
          </p:txBody>
        </p:sp>
      </p:grpSp>
      <p:grpSp>
        <p:nvGrpSpPr>
          <p:cNvPr id="16" name="Group 15" hidden="1"/>
          <p:cNvGrpSpPr/>
          <p:nvPr/>
        </p:nvGrpSpPr>
        <p:grpSpPr>
          <a:xfrm>
            <a:off x="2147819" y="3595584"/>
            <a:ext cx="5876144" cy="1508760"/>
            <a:chOff x="623819" y="3595584"/>
            <a:chExt cx="5876144" cy="15087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19" y="3595584"/>
              <a:ext cx="1417241" cy="150876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064321" y="3971759"/>
              <a:ext cx="4435642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ts val="3500"/>
                </a:lnSpc>
              </a:pPr>
              <a:r>
                <a:rPr lang="en-US" sz="6500" kern="0" spc="200" dirty="0">
                  <a:ln w="0"/>
                  <a:latin typeface="Adventures  Overlanders" pitchFamily="2" charset="0"/>
                </a:rPr>
                <a:t>The more they learn, the more they will stay</a:t>
              </a:r>
            </a:p>
          </p:txBody>
        </p:sp>
      </p:grpSp>
      <p:grpSp>
        <p:nvGrpSpPr>
          <p:cNvPr id="19" name="Group 18" hidden="1"/>
          <p:cNvGrpSpPr/>
          <p:nvPr/>
        </p:nvGrpSpPr>
        <p:grpSpPr>
          <a:xfrm>
            <a:off x="4884666" y="4945809"/>
            <a:ext cx="5369113" cy="1508760"/>
            <a:chOff x="3360665" y="4945809"/>
            <a:chExt cx="5369113" cy="15087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665" y="4945809"/>
              <a:ext cx="1417241" cy="150876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756848" y="5349682"/>
              <a:ext cx="3972930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ts val="3500"/>
                </a:lnSpc>
              </a:pPr>
              <a:r>
                <a:rPr lang="en-US" sz="6500" kern="0" spc="200" dirty="0">
                  <a:ln w="0"/>
                  <a:latin typeface="Adventures  Overlanders" pitchFamily="2" charset="0"/>
                </a:rPr>
                <a:t>Continuous learning is a way of life</a:t>
              </a:r>
            </a:p>
          </p:txBody>
        </p:sp>
      </p:grpSp>
      <p:cxnSp>
        <p:nvCxnSpPr>
          <p:cNvPr id="13" name="Straight Connector 12" hidden="1"/>
          <p:cNvCxnSpPr/>
          <p:nvPr/>
        </p:nvCxnSpPr>
        <p:spPr bwMode="auto">
          <a:xfrm>
            <a:off x="8227996" y="-149192"/>
            <a:ext cx="4071486" cy="5173579"/>
          </a:xfrm>
          <a:prstGeom prst="line">
            <a:avLst/>
          </a:prstGeom>
          <a:gradFill rotWithShape="0">
            <a:gsLst>
              <a:gs pos="0">
                <a:schemeClr val="accent2">
                  <a:gamma/>
                  <a:shade val="56078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56078"/>
                  <a:invGamma/>
                </a:schemeClr>
              </a:gs>
            </a:gsLst>
            <a:lin ang="2700000" scaled="1"/>
          </a:gra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5331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 algn="ctr">
              <a:defRPr/>
            </a:pPr>
            <a:r>
              <a:rPr lang="en-US" kern="0" dirty="0"/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738689" y="816747"/>
            <a:ext cx="5660079" cy="1510694"/>
            <a:chOff x="214688" y="816747"/>
            <a:chExt cx="5660079" cy="15106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88" y="816747"/>
              <a:ext cx="1416439" cy="151069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684569" y="1197481"/>
              <a:ext cx="4190198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ts val="3500"/>
                </a:lnSpc>
              </a:pPr>
              <a:r>
                <a:rPr lang="en-US" sz="6500" kern="0" spc="200" dirty="0">
                  <a:ln w="0"/>
                  <a:latin typeface="Adventures  Overlanders" pitchFamily="2" charset="0"/>
                </a:rPr>
                <a:t>I learned the hard way, </a:t>
              </a:r>
            </a:p>
            <a:p>
              <a:pPr>
                <a:lnSpc>
                  <a:spcPts val="3500"/>
                </a:lnSpc>
              </a:pPr>
              <a:r>
                <a:rPr lang="en-US" sz="6500" kern="0" spc="200" dirty="0">
                  <a:ln w="0"/>
                  <a:latin typeface="Adventures  Overlanders" pitchFamily="2" charset="0"/>
                </a:rPr>
                <a:t>you can too!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106189" y="2088660"/>
            <a:ext cx="5333322" cy="1508760"/>
            <a:chOff x="3582189" y="2088660"/>
            <a:chExt cx="5333322" cy="1508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189" y="2088660"/>
              <a:ext cx="1412178" cy="150876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011664" y="2423323"/>
              <a:ext cx="3903847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ts val="3500"/>
                </a:lnSpc>
              </a:pPr>
              <a:r>
                <a:rPr lang="en-US" sz="6500" kern="0" spc="200" dirty="0">
                  <a:ln w="0"/>
                  <a:latin typeface="Adventures  Overlanders" pitchFamily="2" charset="0"/>
                </a:rPr>
                <a:t>Train them too much &amp; they will leave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147819" y="3595584"/>
            <a:ext cx="5876144" cy="1508760"/>
            <a:chOff x="623819" y="3595584"/>
            <a:chExt cx="5876144" cy="15087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19" y="3595584"/>
              <a:ext cx="1417241" cy="150876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064321" y="3971759"/>
              <a:ext cx="4435642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ts val="3500"/>
                </a:lnSpc>
              </a:pPr>
              <a:r>
                <a:rPr lang="en-US" sz="6500" kern="0" spc="200" dirty="0">
                  <a:ln w="0"/>
                  <a:latin typeface="Adventures  Overlanders" pitchFamily="2" charset="0"/>
                </a:rPr>
                <a:t>The more they learn, the more they will stay</a:t>
              </a:r>
            </a:p>
          </p:txBody>
        </p:sp>
      </p:grpSp>
      <p:grpSp>
        <p:nvGrpSpPr>
          <p:cNvPr id="19" name="Group 18" hidden="1"/>
          <p:cNvGrpSpPr/>
          <p:nvPr/>
        </p:nvGrpSpPr>
        <p:grpSpPr>
          <a:xfrm>
            <a:off x="4884666" y="4945809"/>
            <a:ext cx="5369113" cy="1508760"/>
            <a:chOff x="3360665" y="4945809"/>
            <a:chExt cx="5369113" cy="15087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665" y="4945809"/>
              <a:ext cx="1417241" cy="150876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756848" y="5349682"/>
              <a:ext cx="3972930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ts val="3500"/>
                </a:lnSpc>
              </a:pPr>
              <a:r>
                <a:rPr lang="en-US" sz="6500" kern="0" spc="200" dirty="0">
                  <a:ln w="0"/>
                  <a:latin typeface="Adventures  Overlanders" pitchFamily="2" charset="0"/>
                </a:rPr>
                <a:t>Continuous learning is a way of life</a:t>
              </a:r>
            </a:p>
          </p:txBody>
        </p:sp>
      </p:grpSp>
      <p:cxnSp>
        <p:nvCxnSpPr>
          <p:cNvPr id="13" name="Straight Connector 12" hidden="1"/>
          <p:cNvCxnSpPr/>
          <p:nvPr/>
        </p:nvCxnSpPr>
        <p:spPr bwMode="auto">
          <a:xfrm>
            <a:off x="8227996" y="-149192"/>
            <a:ext cx="4071486" cy="5173579"/>
          </a:xfrm>
          <a:prstGeom prst="line">
            <a:avLst/>
          </a:prstGeom>
          <a:gradFill rotWithShape="0">
            <a:gsLst>
              <a:gs pos="0">
                <a:schemeClr val="accent2">
                  <a:gamma/>
                  <a:shade val="56078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56078"/>
                  <a:invGamma/>
                </a:schemeClr>
              </a:gs>
            </a:gsLst>
            <a:lin ang="2700000" scaled="1"/>
          </a:gra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5774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 algn="ctr">
              <a:defRPr/>
            </a:pPr>
            <a:r>
              <a:rPr lang="en-US" kern="0" dirty="0"/>
              <a:t>Training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738689" y="816747"/>
            <a:ext cx="5660079" cy="1510694"/>
            <a:chOff x="214688" y="816747"/>
            <a:chExt cx="5660079" cy="15106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88" y="816747"/>
              <a:ext cx="1416439" cy="151069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684569" y="1197481"/>
              <a:ext cx="4190198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ts val="3500"/>
                </a:lnSpc>
              </a:pPr>
              <a:r>
                <a:rPr lang="en-US" sz="6500" kern="0" spc="200" dirty="0">
                  <a:ln w="0"/>
                  <a:latin typeface="Adventures  Overlanders" pitchFamily="2" charset="0"/>
                </a:rPr>
                <a:t>I learned the hard way, </a:t>
              </a:r>
            </a:p>
            <a:p>
              <a:pPr>
                <a:lnSpc>
                  <a:spcPts val="3500"/>
                </a:lnSpc>
              </a:pPr>
              <a:r>
                <a:rPr lang="en-US" sz="6500" kern="0" spc="200" dirty="0">
                  <a:ln w="0"/>
                  <a:latin typeface="Adventures  Overlanders" pitchFamily="2" charset="0"/>
                </a:rPr>
                <a:t>you can too!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106189" y="2088660"/>
            <a:ext cx="5333322" cy="1508760"/>
            <a:chOff x="3582189" y="2088660"/>
            <a:chExt cx="5333322" cy="1508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189" y="2088660"/>
              <a:ext cx="1412178" cy="150876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011664" y="2423323"/>
              <a:ext cx="3903847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ts val="3500"/>
                </a:lnSpc>
              </a:pPr>
              <a:r>
                <a:rPr lang="en-US" sz="6500" kern="0" spc="200" dirty="0">
                  <a:ln w="0"/>
                  <a:latin typeface="Adventures  Overlanders" pitchFamily="2" charset="0"/>
                </a:rPr>
                <a:t>Train them too much &amp; they will leave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147819" y="3595584"/>
            <a:ext cx="5876144" cy="1508760"/>
            <a:chOff x="623819" y="3595584"/>
            <a:chExt cx="5876144" cy="15087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19" y="3595584"/>
              <a:ext cx="1417241" cy="150876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064321" y="3971759"/>
              <a:ext cx="4435642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ts val="3500"/>
                </a:lnSpc>
              </a:pPr>
              <a:r>
                <a:rPr lang="en-US" sz="6500" kern="0" spc="200" dirty="0">
                  <a:ln w="0"/>
                  <a:latin typeface="Adventures  Overlanders" pitchFamily="2" charset="0"/>
                </a:rPr>
                <a:t>The more they learn, the more they will stay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884666" y="4945809"/>
            <a:ext cx="5369113" cy="1508760"/>
            <a:chOff x="3360665" y="4945809"/>
            <a:chExt cx="5369113" cy="15087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665" y="4945809"/>
              <a:ext cx="1417241" cy="150876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756848" y="5349682"/>
              <a:ext cx="3972930" cy="7807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ts val="3500"/>
                </a:lnSpc>
              </a:pPr>
              <a:r>
                <a:rPr lang="en-US" sz="6500" kern="0" spc="200" dirty="0">
                  <a:ln w="0"/>
                  <a:latin typeface="Adventures  Overlanders" pitchFamily="2" charset="0"/>
                </a:rPr>
                <a:t>Continuous learning is a way of life</a:t>
              </a:r>
            </a:p>
          </p:txBody>
        </p:sp>
      </p:grpSp>
      <p:cxnSp>
        <p:nvCxnSpPr>
          <p:cNvPr id="13" name="Straight Connector 12" hidden="1"/>
          <p:cNvCxnSpPr/>
          <p:nvPr/>
        </p:nvCxnSpPr>
        <p:spPr bwMode="auto">
          <a:xfrm>
            <a:off x="8227996" y="-149192"/>
            <a:ext cx="4071486" cy="5173579"/>
          </a:xfrm>
          <a:prstGeom prst="line">
            <a:avLst/>
          </a:prstGeom>
          <a:gradFill rotWithShape="0">
            <a:gsLst>
              <a:gs pos="0">
                <a:schemeClr val="accent2">
                  <a:gamma/>
                  <a:shade val="56078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56078"/>
                  <a:invGamma/>
                </a:schemeClr>
              </a:gs>
            </a:gsLst>
            <a:lin ang="2700000" scaled="1"/>
          </a:gra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7428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36" y="1093671"/>
            <a:ext cx="5306528" cy="5306528"/>
          </a:xfrm>
          <a:prstGeom prst="rect">
            <a:avLst/>
          </a:prstGeom>
        </p:spPr>
      </p:pic>
      <p:sp>
        <p:nvSpPr>
          <p:cNvPr id="3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Traditionalist  1922 - 1944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285875"/>
            <a:ext cx="5143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0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434" y="1713186"/>
            <a:ext cx="5370787" cy="4615811"/>
          </a:xfrm>
        </p:spPr>
        <p:txBody>
          <a:bodyPr/>
          <a:lstStyle/>
          <a:p>
            <a:pPr marL="274320" indent="-274320"/>
            <a:r>
              <a:rPr lang="en-US" sz="2600" dirty="0"/>
              <a:t>Establish and build warm relationships:  calls, lunches, occasional notes, birthday cards</a:t>
            </a:r>
          </a:p>
          <a:p>
            <a:pPr marL="274320" indent="-274320"/>
            <a:r>
              <a:rPr lang="en-US" sz="2600" dirty="0" smtClean="0"/>
              <a:t>Face-to-face</a:t>
            </a:r>
            <a:r>
              <a:rPr lang="en-US" sz="2600" dirty="0"/>
              <a:t>, relational meetings</a:t>
            </a:r>
          </a:p>
          <a:p>
            <a:pPr marL="274320" indent="-274320"/>
            <a:r>
              <a:rPr lang="en-US" sz="2600" dirty="0" smtClean="0"/>
              <a:t>Emphasize </a:t>
            </a:r>
            <a:r>
              <a:rPr lang="en-US" sz="2600" dirty="0"/>
              <a:t>helping others</a:t>
            </a:r>
          </a:p>
          <a:p>
            <a:pPr marL="274320" indent="-274320"/>
            <a:r>
              <a:rPr lang="en-US" sz="2600" dirty="0" smtClean="0"/>
              <a:t>Use </a:t>
            </a:r>
            <a:r>
              <a:rPr lang="en-US" sz="2600" dirty="0"/>
              <a:t>personal, intimate stories</a:t>
            </a:r>
          </a:p>
          <a:p>
            <a:pPr marL="274320" indent="-274320"/>
            <a:r>
              <a:rPr lang="en-US" sz="2600" dirty="0" smtClean="0"/>
              <a:t>Know </a:t>
            </a:r>
            <a:r>
              <a:rPr lang="en-US" sz="2600" dirty="0"/>
              <a:t>and provide budget details and goals</a:t>
            </a:r>
          </a:p>
          <a:p>
            <a:pPr marL="274320" indent="-274320"/>
            <a:r>
              <a:rPr lang="en-US" sz="2600" dirty="0" smtClean="0"/>
              <a:t>Stress </a:t>
            </a:r>
            <a:r>
              <a:rPr lang="en-US" sz="2600" dirty="0"/>
              <a:t>fair share and proportionate giving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85490" y="1713185"/>
            <a:ext cx="5806966" cy="4735845"/>
          </a:xfrm>
        </p:spPr>
        <p:txBody>
          <a:bodyPr/>
          <a:lstStyle/>
          <a:p>
            <a:pPr marL="274320" indent="-274320"/>
            <a:r>
              <a:rPr lang="en-US" sz="2600" dirty="0"/>
              <a:t>Meet them near their workplace for lunch; don’t </a:t>
            </a:r>
            <a:r>
              <a:rPr lang="en-US" sz="2600" dirty="0" smtClean="0"/>
              <a:t>invade their homes </a:t>
            </a:r>
          </a:p>
          <a:p>
            <a:pPr marL="274320" indent="-274320"/>
            <a:r>
              <a:rPr lang="en-US" sz="2600" dirty="0" smtClean="0"/>
              <a:t>Let </a:t>
            </a:r>
            <a:r>
              <a:rPr lang="en-US" sz="2600" dirty="0"/>
              <a:t>them express their opinions</a:t>
            </a:r>
          </a:p>
          <a:p>
            <a:pPr marL="274320" indent="-274320"/>
            <a:r>
              <a:rPr lang="en-US" sz="2600" dirty="0" smtClean="0"/>
              <a:t>Emphasize quality, making </a:t>
            </a:r>
            <a:r>
              <a:rPr lang="en-US" sz="2600" dirty="0"/>
              <a:t>things </a:t>
            </a:r>
            <a:r>
              <a:rPr lang="en-US" sz="2600" dirty="0" smtClean="0"/>
              <a:t>better</a:t>
            </a:r>
            <a:endParaRPr lang="en-US" sz="2600" dirty="0"/>
          </a:p>
          <a:p>
            <a:pPr marL="274320" indent="-274320"/>
            <a:r>
              <a:rPr lang="en-US" sz="2600" dirty="0"/>
              <a:t>Highlight environment, children, </a:t>
            </a:r>
            <a:r>
              <a:rPr lang="en-US" sz="2600" dirty="0" smtClean="0"/>
              <a:t>justice</a:t>
            </a:r>
            <a:endParaRPr lang="en-US" sz="2600" dirty="0"/>
          </a:p>
          <a:p>
            <a:pPr marL="274320" indent="-274320"/>
            <a:r>
              <a:rPr lang="en-US" sz="2600" dirty="0" smtClean="0"/>
              <a:t>Need to understand the vision (not the budget)</a:t>
            </a:r>
          </a:p>
          <a:p>
            <a:pPr marL="274320" indent="-274320"/>
            <a:r>
              <a:rPr lang="en-US" sz="2600" dirty="0" smtClean="0"/>
              <a:t>Stress </a:t>
            </a:r>
            <a:r>
              <a:rPr lang="en-US" sz="2600" dirty="0"/>
              <a:t>spiritual benefits of community that gives fuller meaning to life &amp;</a:t>
            </a:r>
            <a:r>
              <a:rPr lang="en-US" sz="2600" dirty="0" smtClean="0"/>
              <a:t> work</a:t>
            </a:r>
          </a:p>
          <a:p>
            <a:pPr marL="274320" indent="-274320"/>
            <a:r>
              <a:rPr lang="en-US" sz="2600" dirty="0" smtClean="0"/>
              <a:t>Reluctant to commit: Give them time!</a:t>
            </a:r>
            <a:endParaRPr lang="en-US" sz="2600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991" y="240696"/>
            <a:ext cx="1274215" cy="13590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501" y="238971"/>
            <a:ext cx="1275240" cy="13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04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925" y="1702676"/>
            <a:ext cx="5533696" cy="4668510"/>
          </a:xfrm>
        </p:spPr>
        <p:txBody>
          <a:bodyPr/>
          <a:lstStyle/>
          <a:p>
            <a:pPr marL="274320" indent="-274320"/>
            <a:r>
              <a:rPr lang="en-US" sz="2600" dirty="0"/>
              <a:t>Appreciate time and talent, not just treasure</a:t>
            </a:r>
          </a:p>
          <a:p>
            <a:pPr marL="274320" indent="-274320"/>
            <a:r>
              <a:rPr lang="en-US" sz="2600" dirty="0" smtClean="0"/>
              <a:t>Be </a:t>
            </a:r>
            <a:r>
              <a:rPr lang="en-US" sz="2600" dirty="0"/>
              <a:t>brief and to the point; don’t waste time</a:t>
            </a:r>
          </a:p>
          <a:p>
            <a:pPr marL="274320" indent="-274320"/>
            <a:r>
              <a:rPr lang="en-US" sz="2600" dirty="0" smtClean="0"/>
              <a:t>High </a:t>
            </a:r>
            <a:r>
              <a:rPr lang="en-US" sz="2600" dirty="0"/>
              <a:t>value on children’s issues and needs</a:t>
            </a:r>
          </a:p>
          <a:p>
            <a:pPr marL="274320" indent="-274320"/>
            <a:r>
              <a:rPr lang="en-US" sz="2600" dirty="0" smtClean="0"/>
              <a:t>Provide </a:t>
            </a:r>
            <a:r>
              <a:rPr lang="en-US" sz="2600" dirty="0"/>
              <a:t>caring, safe community</a:t>
            </a:r>
          </a:p>
          <a:p>
            <a:pPr marL="274320" indent="-274320"/>
            <a:r>
              <a:rPr lang="en-US" sz="2600" dirty="0" smtClean="0"/>
              <a:t>Real-world</a:t>
            </a:r>
            <a:r>
              <a:rPr lang="en-US" sz="2600" dirty="0"/>
              <a:t>, hands-on experience</a:t>
            </a:r>
          </a:p>
          <a:p>
            <a:pPr marL="274320" indent="-274320"/>
            <a:r>
              <a:rPr lang="en-US" sz="2600" dirty="0" smtClean="0"/>
              <a:t>Emphasis </a:t>
            </a:r>
            <a:r>
              <a:rPr lang="en-US" sz="2600" dirty="0"/>
              <a:t>on life-skill classes</a:t>
            </a:r>
          </a:p>
          <a:p>
            <a:pPr marL="274320" indent="-274320"/>
            <a:r>
              <a:rPr lang="en-US" sz="2600" dirty="0" smtClean="0"/>
              <a:t>Use </a:t>
            </a:r>
            <a:r>
              <a:rPr lang="en-US" sz="2600" dirty="0"/>
              <a:t>web-based techniques, EFT, online </a:t>
            </a:r>
            <a:r>
              <a:rPr lang="en-US" sz="2600" dirty="0" smtClean="0"/>
              <a:t>giving</a:t>
            </a:r>
            <a:endParaRPr lang="en-US" sz="2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11766" y="1702676"/>
            <a:ext cx="5754413" cy="3702993"/>
          </a:xfrm>
        </p:spPr>
        <p:txBody>
          <a:bodyPr/>
          <a:lstStyle/>
          <a:p>
            <a:pPr marL="274320" indent="-274320"/>
            <a:r>
              <a:rPr lang="en-US" sz="2600" dirty="0"/>
              <a:t>Everything must be fun</a:t>
            </a:r>
          </a:p>
          <a:p>
            <a:pPr marL="274320" indent="-274320"/>
            <a:r>
              <a:rPr lang="en-US" sz="2600" dirty="0" smtClean="0"/>
              <a:t>Value </a:t>
            </a:r>
            <a:r>
              <a:rPr lang="en-US" sz="2600" dirty="0"/>
              <a:t>love, inclusion, agreement, empathy</a:t>
            </a:r>
          </a:p>
          <a:p>
            <a:pPr marL="274320" indent="-274320"/>
            <a:r>
              <a:rPr lang="en-US" sz="2600" dirty="0" smtClean="0"/>
              <a:t>Be </a:t>
            </a:r>
            <a:r>
              <a:rPr lang="en-US" sz="2600" dirty="0"/>
              <a:t>positive and respectful</a:t>
            </a:r>
          </a:p>
          <a:p>
            <a:pPr marL="274320" indent="-274320"/>
            <a:r>
              <a:rPr lang="en-US" sz="2600" dirty="0" smtClean="0"/>
              <a:t>Establish </a:t>
            </a:r>
            <a:r>
              <a:rPr lang="en-US" sz="2600" dirty="0"/>
              <a:t>and build </a:t>
            </a:r>
            <a:r>
              <a:rPr lang="en-US" sz="2600" dirty="0" smtClean="0"/>
              <a:t>warm relationships</a:t>
            </a:r>
            <a:r>
              <a:rPr lang="en-US" sz="2600" dirty="0"/>
              <a:t>; value individual, hands-on communication: calls, lunches, occasional notes, birthday cards</a:t>
            </a:r>
          </a:p>
          <a:p>
            <a:pPr marL="274320" indent="-274320"/>
            <a:r>
              <a:rPr lang="en-US" sz="2600" dirty="0" smtClean="0"/>
              <a:t>Use </a:t>
            </a:r>
            <a:r>
              <a:rPr lang="en-US" sz="2600" dirty="0"/>
              <a:t>electronic </a:t>
            </a:r>
            <a:r>
              <a:rPr lang="en-US" sz="2600" dirty="0" smtClean="0"/>
              <a:t>communication</a:t>
            </a:r>
            <a:endParaRPr lang="en-US" sz="2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481" y="249267"/>
            <a:ext cx="1279812" cy="13624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09" y="249267"/>
            <a:ext cx="1279812" cy="13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709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2460" y="1045798"/>
            <a:ext cx="6705600" cy="757130"/>
          </a:xfrm>
        </p:spPr>
        <p:txBody>
          <a:bodyPr/>
          <a:lstStyle/>
          <a:p>
            <a:r>
              <a:rPr lang="en-US" dirty="0" smtClean="0"/>
              <a:t>2001 - current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2228139" y="1905000"/>
            <a:ext cx="7871971" cy="1421928"/>
          </a:xfrm>
        </p:spPr>
        <p:txBody>
          <a:bodyPr>
            <a:normAutofit/>
          </a:bodyPr>
          <a:lstStyle/>
          <a:p>
            <a:r>
              <a:rPr lang="en-US" dirty="0" smtClean="0"/>
              <a:t>generation Z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43" y="3829221"/>
            <a:ext cx="2212712" cy="23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91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82" y="547327"/>
            <a:ext cx="1414236" cy="150556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840829" y="1315367"/>
            <a:ext cx="10813289" cy="5237018"/>
          </a:xfrm>
          <a:prstGeom prst="rect">
            <a:avLst/>
          </a:prstGeom>
        </p:spPr>
        <p:txBody>
          <a:bodyPr/>
          <a:lstStyle>
            <a:lvl1pPr marL="460375" indent="-4603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858838" indent="-3968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254125" indent="-3937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7025" indent="-34131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882775" indent="-28416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701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30273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845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9417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spcAft>
                <a:spcPts val="600"/>
              </a:spcAft>
              <a:buFont typeface="Wingdings" pitchFamily="2" charset="2"/>
              <a:buChar char="v"/>
            </a:pPr>
            <a:r>
              <a:rPr lang="en-US" sz="3600" kern="0" dirty="0"/>
              <a:t>Newest generation:  49% is Hispanic</a:t>
            </a:r>
          </a:p>
          <a:p>
            <a:pPr>
              <a:spcAft>
                <a:spcPts val="600"/>
              </a:spcAft>
              <a:buFont typeface="Wingdings" pitchFamily="2" charset="2"/>
              <a:buChar char="v"/>
            </a:pPr>
            <a:r>
              <a:rPr lang="en-US" sz="3600" kern="0" dirty="0"/>
              <a:t>Smith is no longer the most common </a:t>
            </a:r>
            <a:r>
              <a:rPr lang="en-US" sz="3600" kern="0" dirty="0" smtClean="0"/>
              <a:t>last </a:t>
            </a:r>
            <a:r>
              <a:rPr lang="en-US" sz="3600" kern="0" dirty="0"/>
              <a:t>name, now is Rodriguez</a:t>
            </a:r>
          </a:p>
          <a:p>
            <a:pPr>
              <a:spcAft>
                <a:spcPts val="600"/>
              </a:spcAft>
              <a:buFont typeface="Wingdings" pitchFamily="2" charset="2"/>
              <a:buChar char="v"/>
            </a:pPr>
            <a:r>
              <a:rPr lang="en-US" sz="3600" kern="0" dirty="0"/>
              <a:t>Concerned about economy and world ecology</a:t>
            </a:r>
          </a:p>
          <a:p>
            <a:pPr>
              <a:spcAft>
                <a:spcPts val="600"/>
              </a:spcAft>
              <a:buFont typeface="Wingdings" pitchFamily="2" charset="2"/>
              <a:buChar char="v"/>
            </a:pPr>
            <a:r>
              <a:rPr lang="en-US" sz="3600" kern="0" dirty="0"/>
              <a:t>74% think environmental destruction is a greater threat than drugs, violence, or war</a:t>
            </a:r>
          </a:p>
          <a:p>
            <a:pPr>
              <a:spcAft>
                <a:spcPts val="600"/>
              </a:spcAft>
              <a:buFont typeface="Wingdings" pitchFamily="2" charset="2"/>
              <a:buChar char="v"/>
            </a:pPr>
            <a:r>
              <a:rPr lang="en-US" sz="3600" kern="0" dirty="0"/>
              <a:t>Enjoy their privacy</a:t>
            </a:r>
          </a:p>
          <a:p>
            <a:pPr>
              <a:spcAft>
                <a:spcPts val="600"/>
              </a:spcAft>
              <a:buFont typeface="Wingdings" pitchFamily="2" charset="2"/>
              <a:buChar char="v"/>
            </a:pPr>
            <a:r>
              <a:rPr lang="en-US" sz="3600" kern="0" dirty="0"/>
              <a:t>Rarely use email – it is too slow</a:t>
            </a:r>
          </a:p>
        </p:txBody>
      </p:sp>
      <p:sp>
        <p:nvSpPr>
          <p:cNvPr id="5" name="Rectangle 7"/>
          <p:cNvSpPr txBox="1">
            <a:spLocks noChangeArrowheads="1"/>
          </p:cNvSpPr>
          <p:nvPr/>
        </p:nvSpPr>
        <p:spPr>
          <a:xfrm>
            <a:off x="1951328" y="475129"/>
            <a:ext cx="7887954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 algn="ctr">
              <a:defRPr/>
            </a:pPr>
            <a:r>
              <a:rPr lang="en-US" sz="5400" kern="0" dirty="0"/>
              <a:t>Gen Z / </a:t>
            </a:r>
            <a:r>
              <a:rPr lang="en-US" sz="5400" kern="0" dirty="0" err="1"/>
              <a:t>iGeneration</a:t>
            </a:r>
            <a:r>
              <a:rPr lang="en-US" sz="5400" kern="0" dirty="0"/>
              <a:t>  2001 - </a:t>
            </a:r>
          </a:p>
        </p:txBody>
      </p:sp>
    </p:spTree>
    <p:extLst>
      <p:ext uri="{BB962C8B-B14F-4D97-AF65-F5344CB8AC3E}">
        <p14:creationId xmlns:p14="http://schemas.microsoft.com/office/powerpoint/2010/main" val="4053258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40830" y="1315367"/>
            <a:ext cx="10669852" cy="5237018"/>
          </a:xfrm>
          <a:prstGeom prst="rect">
            <a:avLst/>
          </a:prstGeom>
        </p:spPr>
        <p:txBody>
          <a:bodyPr/>
          <a:lstStyle>
            <a:lvl1pPr marL="460375" indent="-4603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858838" indent="-3968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254125" indent="-3937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7025" indent="-34131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882775" indent="-28416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701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30273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845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9417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400"/>
              </a:spcAft>
              <a:buFont typeface="Wingdings" pitchFamily="2" charset="2"/>
              <a:buChar char="v"/>
            </a:pPr>
            <a:r>
              <a:rPr lang="en-US" sz="3600" kern="0" dirty="0"/>
              <a:t>Multi-taskers – photos, videos, social </a:t>
            </a:r>
            <a:r>
              <a:rPr lang="en-US" sz="3600" kern="0" dirty="0" smtClean="0"/>
              <a:t>                networks</a:t>
            </a:r>
            <a:r>
              <a:rPr lang="en-US" sz="3600" kern="0" dirty="0"/>
              <a:t>, news, media</a:t>
            </a:r>
          </a:p>
          <a:p>
            <a:pPr>
              <a:spcBef>
                <a:spcPts val="1100"/>
              </a:spcBef>
              <a:spcAft>
                <a:spcPts val="400"/>
              </a:spcAft>
              <a:buFont typeface="Wingdings" pitchFamily="2" charset="2"/>
              <a:buChar char="v"/>
            </a:pPr>
            <a:r>
              <a:rPr lang="en-US" sz="3600" kern="0" dirty="0"/>
              <a:t>25% of </a:t>
            </a:r>
            <a:r>
              <a:rPr lang="en-US" sz="3600" kern="0" dirty="0" smtClean="0"/>
              <a:t>8 - 12 </a:t>
            </a:r>
            <a:r>
              <a:rPr lang="en-US" sz="3600" kern="0" dirty="0"/>
              <a:t>yr. olds interact daily with peers in other countries</a:t>
            </a:r>
          </a:p>
          <a:p>
            <a:pPr>
              <a:spcBef>
                <a:spcPts val="1100"/>
              </a:spcBef>
              <a:spcAft>
                <a:spcPts val="400"/>
              </a:spcAft>
              <a:buFont typeface="Wingdings" pitchFamily="2" charset="2"/>
              <a:buChar char="v"/>
            </a:pPr>
            <a:r>
              <a:rPr lang="en-US" sz="3600" kern="0" dirty="0"/>
              <a:t>Prefer to stream their media – 51% on computer; 43% on phone; 3% prefer on TV</a:t>
            </a:r>
          </a:p>
          <a:p>
            <a:pPr>
              <a:spcBef>
                <a:spcPts val="1100"/>
              </a:spcBef>
              <a:spcAft>
                <a:spcPts val="400"/>
              </a:spcAft>
              <a:buFont typeface="Wingdings" pitchFamily="2" charset="2"/>
              <a:buChar char="v"/>
            </a:pPr>
            <a:r>
              <a:rPr lang="en-US" sz="3600" kern="0" dirty="0"/>
              <a:t>20% of girls 12 and under regularly visit online shopping sites; 13% make regular purchases</a:t>
            </a:r>
          </a:p>
          <a:p>
            <a:pPr>
              <a:spcBef>
                <a:spcPts val="1100"/>
              </a:spcBef>
              <a:spcAft>
                <a:spcPts val="400"/>
              </a:spcAft>
              <a:buFont typeface="Wingdings" pitchFamily="2" charset="2"/>
              <a:buChar char="v"/>
            </a:pPr>
            <a:r>
              <a:rPr lang="en-US" sz="3600" kern="0" dirty="0"/>
              <a:t>Savers (as opposed to Gen Y – spenders)</a:t>
            </a:r>
          </a:p>
          <a:p>
            <a:pPr marL="0" indent="0">
              <a:spcAft>
                <a:spcPts val="1200"/>
              </a:spcAft>
              <a:buNone/>
            </a:pPr>
            <a:endParaRPr lang="en-US" kern="0" dirty="0"/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endParaRPr lang="en-US" kern="0" dirty="0"/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>
          <a:xfrm>
            <a:off x="1951328" y="475129"/>
            <a:ext cx="7887954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 algn="ctr">
              <a:defRPr/>
            </a:pPr>
            <a:r>
              <a:rPr lang="en-US" sz="5400" kern="0" dirty="0"/>
              <a:t>Gen Z / </a:t>
            </a:r>
            <a:r>
              <a:rPr lang="en-US" sz="5400" kern="0" dirty="0" err="1"/>
              <a:t>iGeneration</a:t>
            </a:r>
            <a:r>
              <a:rPr lang="en-US" sz="5400" kern="0" dirty="0"/>
              <a:t>  2001 -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82" y="547327"/>
            <a:ext cx="1414236" cy="150556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77984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3"/>
          <a:stretch/>
        </p:blipFill>
        <p:spPr>
          <a:xfrm>
            <a:off x="697796" y="1300108"/>
            <a:ext cx="4588991" cy="5153949"/>
          </a:xfrm>
          <a:prstGeom prst="rect">
            <a:avLst/>
          </a:prstGeom>
        </p:spPr>
      </p:pic>
      <p:sp>
        <p:nvSpPr>
          <p:cNvPr id="6" name="Content Placeholder 6"/>
          <p:cNvSpPr txBox="1">
            <a:spLocks/>
          </p:cNvSpPr>
          <p:nvPr/>
        </p:nvSpPr>
        <p:spPr>
          <a:xfrm>
            <a:off x="4576070" y="2126980"/>
            <a:ext cx="6570046" cy="619123"/>
          </a:xfrm>
          <a:prstGeom prst="rect">
            <a:avLst/>
          </a:prstGeom>
        </p:spPr>
        <p:txBody>
          <a:bodyPr>
            <a:noAutofit/>
          </a:bodyPr>
          <a:lstStyle>
            <a:lvl1pPr marL="460375" indent="-4603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858838" indent="-3968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254125" indent="-3937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7025" indent="-34131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882775" indent="-28416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701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30273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845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9417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4000" b="1" kern="0" dirty="0"/>
              <a:t>Weekly </a:t>
            </a:r>
            <a:r>
              <a:rPr lang="en-US" sz="4000" b="1" kern="0" dirty="0" smtClean="0"/>
              <a:t>Spending Money</a:t>
            </a:r>
            <a:endParaRPr lang="en-US" sz="4000" b="1" kern="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5334599" y="2981046"/>
            <a:ext cx="6167031" cy="2415707"/>
          </a:xfrm>
          <a:prstGeom prst="rect">
            <a:avLst/>
          </a:prstGeom>
        </p:spPr>
        <p:txBody>
          <a:bodyPr/>
          <a:lstStyle>
            <a:lvl1pPr marL="460375" indent="-4603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858838" indent="-3968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254125" indent="-3937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7025" indent="-34131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882775" indent="-284163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701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30273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845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941763" indent="-34607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3000" kern="0" dirty="0"/>
              <a:t>62% prefer to spend their money on an experience over purchasing something material</a:t>
            </a:r>
          </a:p>
          <a:p>
            <a:r>
              <a:rPr lang="en-US" sz="3000" kern="0" dirty="0"/>
              <a:t>89% consider themselves price-conscious </a:t>
            </a:r>
            <a:r>
              <a:rPr lang="en-US" sz="3000" kern="0" dirty="0" smtClean="0"/>
              <a:t>shoppers</a:t>
            </a:r>
            <a:endParaRPr lang="en-US" kern="0" dirty="0"/>
          </a:p>
        </p:txBody>
      </p:sp>
      <p:sp>
        <p:nvSpPr>
          <p:cNvPr id="8" name="Rectangle 7"/>
          <p:cNvSpPr txBox="1">
            <a:spLocks noChangeArrowheads="1"/>
          </p:cNvSpPr>
          <p:nvPr/>
        </p:nvSpPr>
        <p:spPr>
          <a:xfrm>
            <a:off x="1951328" y="475129"/>
            <a:ext cx="7887954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 algn="ctr">
              <a:defRPr/>
            </a:pPr>
            <a:r>
              <a:rPr lang="en-US" sz="5400" kern="0" dirty="0"/>
              <a:t>Gen Z / </a:t>
            </a:r>
            <a:r>
              <a:rPr lang="en-US" sz="5400" kern="0" dirty="0" err="1"/>
              <a:t>iGeneration</a:t>
            </a:r>
            <a:r>
              <a:rPr lang="en-US" sz="5400" kern="0" dirty="0"/>
              <a:t>  2001 -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82" y="547327"/>
            <a:ext cx="1414236" cy="150556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31563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3"/>
          <p:cNvSpPr>
            <a:spLocks noGrp="1" noChangeArrowheads="1"/>
          </p:cNvSpPr>
          <p:nvPr>
            <p:ph type="title"/>
          </p:nvPr>
        </p:nvSpPr>
        <p:spPr>
          <a:xfrm>
            <a:off x="2360356" y="4831961"/>
            <a:ext cx="8881082" cy="1342238"/>
          </a:xfrm>
        </p:spPr>
        <p:txBody>
          <a:bodyPr anchor="b"/>
          <a:lstStyle/>
          <a:p>
            <a:pPr>
              <a:defRPr/>
            </a:pPr>
            <a:r>
              <a:rPr lang="en-US" dirty="0" smtClean="0"/>
              <a:t>jsandoval@stphilipscathedral.org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198748" y="1905000"/>
            <a:ext cx="8885733" cy="1421928"/>
          </a:xfrm>
        </p:spPr>
        <p:txBody>
          <a:bodyPr anchor="ctr" anchorCtr="0">
            <a:normAutofit fontScale="62500" lnSpcReduction="20000"/>
          </a:bodyPr>
          <a:lstStyle/>
          <a:p>
            <a:r>
              <a:rPr lang="en-US" dirty="0" smtClean="0"/>
              <a:t>Archdeacon Juan Sandoval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36" y="1093671"/>
            <a:ext cx="5306528" cy="5306528"/>
          </a:xfrm>
          <a:prstGeom prst="rect">
            <a:avLst/>
          </a:prstGeom>
        </p:spPr>
      </p:pic>
      <p:sp>
        <p:nvSpPr>
          <p:cNvPr id="3" name="Rectangle 7"/>
          <p:cNvSpPr txBox="1">
            <a:spLocks noChangeArrowheads="1"/>
          </p:cNvSpPr>
          <p:nvPr/>
        </p:nvSpPr>
        <p:spPr>
          <a:xfrm>
            <a:off x="1890713" y="304800"/>
            <a:ext cx="8393112" cy="7508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erkeley Old ITC" pitchFamily="18" charset="0"/>
              </a:defRPr>
            </a:lvl9pPr>
          </a:lstStyle>
          <a:p>
            <a:pPr>
              <a:defRPr/>
            </a:pPr>
            <a:r>
              <a:rPr lang="en-US" kern="0" dirty="0"/>
              <a:t>Traditionalist  1922 - 1944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23" y="1172134"/>
            <a:ext cx="6261154" cy="451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528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ealth_Plan_Exec_Forum 2006">
  <a:themeElements>
    <a:clrScheme name="Health_Plan_Exec_Forum 2006 1">
      <a:dk1>
        <a:srgbClr val="000000"/>
      </a:dk1>
      <a:lt1>
        <a:srgbClr val="FFFFFF"/>
      </a:lt1>
      <a:dk2>
        <a:srgbClr val="006600"/>
      </a:dk2>
      <a:lt2>
        <a:srgbClr val="FFCC29"/>
      </a:lt2>
      <a:accent1>
        <a:srgbClr val="FCEB98"/>
      </a:accent1>
      <a:accent2>
        <a:srgbClr val="33CC33"/>
      </a:accent2>
      <a:accent3>
        <a:srgbClr val="AAB8AA"/>
      </a:accent3>
      <a:accent4>
        <a:srgbClr val="DADADA"/>
      </a:accent4>
      <a:accent5>
        <a:srgbClr val="FDF3CA"/>
      </a:accent5>
      <a:accent6>
        <a:srgbClr val="2DB92D"/>
      </a:accent6>
      <a:hlink>
        <a:srgbClr val="3399FF"/>
      </a:hlink>
      <a:folHlink>
        <a:srgbClr val="FF99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2">
                <a:gamma/>
                <a:shade val="56078"/>
                <a:invGamma/>
              </a:schemeClr>
            </a:gs>
            <a:gs pos="50000">
              <a:schemeClr val="accent2"/>
            </a:gs>
            <a:gs pos="100000">
              <a:schemeClr val="accent2">
                <a:gamma/>
                <a:shade val="56078"/>
                <a:invGamma/>
              </a:schemeClr>
            </a:gs>
          </a:gsLst>
          <a:lin ang="2700000" scaled="1"/>
        </a:gra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lackadder ITC" pitchFamily="8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2">
                <a:gamma/>
                <a:shade val="56078"/>
                <a:invGamma/>
              </a:schemeClr>
            </a:gs>
            <a:gs pos="50000">
              <a:schemeClr val="accent2"/>
            </a:gs>
            <a:gs pos="100000">
              <a:schemeClr val="accent2">
                <a:gamma/>
                <a:shade val="56078"/>
                <a:invGamma/>
              </a:schemeClr>
            </a:gs>
          </a:gsLst>
          <a:lin ang="2700000" scaled="1"/>
        </a:gra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lackadder ITC" pitchFamily="82" charset="0"/>
          </a:defRPr>
        </a:defPPr>
      </a:lstStyle>
    </a:lnDef>
  </a:objectDefaults>
  <a:extraClrSchemeLst>
    <a:extraClrScheme>
      <a:clrScheme name="Health_Plan_Exec_Forum 2006 1">
        <a:dk1>
          <a:srgbClr val="000000"/>
        </a:dk1>
        <a:lt1>
          <a:srgbClr val="FFFFFF"/>
        </a:lt1>
        <a:dk2>
          <a:srgbClr val="006600"/>
        </a:dk2>
        <a:lt2>
          <a:srgbClr val="FFCC29"/>
        </a:lt2>
        <a:accent1>
          <a:srgbClr val="FCEB98"/>
        </a:accent1>
        <a:accent2>
          <a:srgbClr val="33CC33"/>
        </a:accent2>
        <a:accent3>
          <a:srgbClr val="AAB8AA"/>
        </a:accent3>
        <a:accent4>
          <a:srgbClr val="DADADA"/>
        </a:accent4>
        <a:accent5>
          <a:srgbClr val="FDF3CA"/>
        </a:accent5>
        <a:accent6>
          <a:srgbClr val="2DB92D"/>
        </a:accent6>
        <a:hlink>
          <a:srgbClr val="3399FF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EE0E26B-65BB-4231-99E7-6620982693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1499</TotalTime>
  <Words>1909</Words>
  <Application>Microsoft Office PowerPoint</Application>
  <PresentationFormat>Widescreen</PresentationFormat>
  <Paragraphs>310</Paragraphs>
  <Slides>86</Slides>
  <Notes>16</Notes>
  <HiddenSlides>38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Adventures  Overlanders</vt:lpstr>
      <vt:lpstr>Arial</vt:lpstr>
      <vt:lpstr>Arial Rounded MT Bold</vt:lpstr>
      <vt:lpstr>Berkeley Old ITC</vt:lpstr>
      <vt:lpstr>Calibri</vt:lpstr>
      <vt:lpstr>Times New Roman</vt:lpstr>
      <vt:lpstr>Wingdings</vt:lpstr>
      <vt:lpstr>Health_Plan_Exec_Forum 2006</vt:lpstr>
      <vt:lpstr>Multi-Generational Giving</vt:lpstr>
      <vt:lpstr>PowerPoint Presentation</vt:lpstr>
      <vt:lpstr>PowerPoint Presentation</vt:lpstr>
      <vt:lpstr>PowerPoint Presentation</vt:lpstr>
      <vt:lpstr>PowerPoint Presentation</vt:lpstr>
      <vt:lpstr>1922 - 1944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1945 - 1960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1961 - 1980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1981 - 2000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Consider Generations</vt:lpstr>
      <vt:lpstr>1922 - 1944</vt:lpstr>
      <vt:lpstr>PowerPoint Presentation</vt:lpstr>
      <vt:lpstr>PowerPoint Presentation</vt:lpstr>
      <vt:lpstr>1945 - 1960</vt:lpstr>
      <vt:lpstr>PowerPoint Presentation</vt:lpstr>
      <vt:lpstr>PowerPoint Presentation</vt:lpstr>
      <vt:lpstr>1961 - 1980</vt:lpstr>
      <vt:lpstr>PowerPoint Presentation</vt:lpstr>
      <vt:lpstr>PowerPoint Presentation</vt:lpstr>
      <vt:lpstr>1981 - 2000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2001 - current</vt:lpstr>
      <vt:lpstr>PowerPoint Presentation</vt:lpstr>
      <vt:lpstr>PowerPoint Presentation</vt:lpstr>
      <vt:lpstr>PowerPoint Presentation</vt:lpstr>
      <vt:lpstr>jsandoval@stphilipscathedral.org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Tammy Pallot;Juan Sandoval</dc:creator>
  <cp:keywords/>
  <cp:lastModifiedBy>Tammy Pallot</cp:lastModifiedBy>
  <cp:revision>115</cp:revision>
  <dcterms:created xsi:type="dcterms:W3CDTF">2016-12-29T20:28:32Z</dcterms:created>
  <dcterms:modified xsi:type="dcterms:W3CDTF">2017-06-15T19:02:56Z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TC102867739990</vt:lpwstr>
  </property>
</Properties>
</file>